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16"/>
  </p:notesMasterIdLst>
  <p:handoutMasterIdLst>
    <p:handoutMasterId r:id="rId17"/>
  </p:handoutMasterIdLst>
  <p:sldIdLst>
    <p:sldId id="291" r:id="rId2"/>
    <p:sldId id="392" r:id="rId3"/>
    <p:sldId id="391" r:id="rId4"/>
    <p:sldId id="370" r:id="rId5"/>
    <p:sldId id="379" r:id="rId6"/>
    <p:sldId id="380" r:id="rId7"/>
    <p:sldId id="381" r:id="rId8"/>
    <p:sldId id="374" r:id="rId9"/>
    <p:sldId id="366" r:id="rId10"/>
    <p:sldId id="386" r:id="rId11"/>
    <p:sldId id="372" r:id="rId12"/>
    <p:sldId id="387" r:id="rId13"/>
    <p:sldId id="385" r:id="rId14"/>
    <p:sldId id="384" r:id="rId15"/>
  </p:sldIdLst>
  <p:sldSz cx="9144000" cy="6858000" type="screen4x3"/>
  <p:notesSz cx="7010400" cy="9296400"/>
  <p:custDataLst>
    <p:tags r:id="rId1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E73"/>
    <a:srgbClr val="072A5E"/>
    <a:srgbClr val="0D2A5D"/>
    <a:srgbClr val="F7F8FA"/>
    <a:srgbClr val="A6401B"/>
    <a:srgbClr val="76CBE6"/>
    <a:srgbClr val="E6F2F8"/>
    <a:srgbClr val="DEE1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34" autoAdjust="0"/>
    <p:restoredTop sz="90588" autoAdjust="0"/>
  </p:normalViewPr>
  <p:slideViewPr>
    <p:cSldViewPr snapToGrid="0">
      <p:cViewPr>
        <p:scale>
          <a:sx n="75" d="100"/>
          <a:sy n="75" d="100"/>
        </p:scale>
        <p:origin x="-1182" y="72"/>
      </p:cViewPr>
      <p:guideLst>
        <p:guide orient="horz" pos="1001"/>
        <p:guide pos="269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2880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C75D98A-6331-49C3-B692-38D8D91C6FBC}" type="datetime1">
              <a:rPr lang="en-US"/>
              <a:pPr>
                <a:defRPr/>
              </a:pPr>
              <a:t>4/18/2013</a:t>
            </a:fld>
            <a:endParaRPr lang="en-US" dirty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41C905D-DFCA-4631-A8DD-49C2F0216F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9627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22BA8F2-B78B-45F1-93F4-6E9B7F787061}" type="datetime1">
              <a:rPr lang="en-US"/>
              <a:pPr>
                <a:defRPr/>
              </a:pPr>
              <a:t>4/18/2013</a:t>
            </a:fld>
            <a:endParaRPr lang="en-US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9C2D49E-969D-4D75-B234-4E270B37DE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94459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7" name="Date Placeholder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D0167B6E-217F-41E4-AACD-EDC921A13A3E}" type="datetime1">
              <a:rPr lang="en-US" smtClean="0">
                <a:cs typeface="Arial" charset="0"/>
              </a:rPr>
              <a:pPr/>
              <a:t>4/18/2013</a:t>
            </a:fld>
            <a:endParaRPr lang="en-US" smtClean="0">
              <a:cs typeface="Arial" charset="0"/>
            </a:endParaRPr>
          </a:p>
        </p:txBody>
      </p:sp>
      <p:sp>
        <p:nvSpPr>
          <p:cNvPr id="11268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EEF63B-15AB-4194-9A18-AD6D2DE689B7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36387879-DC32-4371-8DD3-807115BE5648}" type="datetime1">
              <a:rPr lang="en-US" smtClean="0"/>
              <a:pPr>
                <a:defRPr/>
              </a:pPr>
              <a:t>4/18/2013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17BFFB-7533-4186-AA74-19A638D04AC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384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36387879-DC32-4371-8DD3-807115BE5648}" type="datetime1">
              <a:rPr lang="en-US" smtClean="0"/>
              <a:pPr>
                <a:defRPr/>
              </a:pPr>
              <a:t>4/18/2013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17BFFB-7533-4186-AA74-19A638D04AC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220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36387879-DC32-4371-8DD3-807115BE5648}" type="datetime1">
              <a:rPr lang="en-US" smtClean="0"/>
              <a:pPr>
                <a:defRPr/>
              </a:pPr>
              <a:t>4/18/2013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17BFFB-7533-4186-AA74-19A638D04AC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2351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36387879-DC32-4371-8DD3-807115BE5648}" type="datetime1">
              <a:rPr lang="en-US" smtClean="0"/>
              <a:pPr>
                <a:defRPr/>
              </a:pPr>
              <a:t>4/18/2013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17BFFB-7533-4186-AA74-19A638D04AC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3318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36387879-DC32-4371-8DD3-807115BE5648}" type="datetime1">
              <a:rPr lang="en-US" smtClean="0"/>
              <a:pPr>
                <a:defRPr/>
              </a:pPr>
              <a:t>4/18/2013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17BFFB-7533-4186-AA74-19A638D04AC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8978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36387879-DC32-4371-8DD3-807115BE5648}" type="datetime1">
              <a:rPr lang="en-US" smtClean="0"/>
              <a:pPr>
                <a:defRPr/>
              </a:pPr>
              <a:t>4/18/2013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17BFFB-7533-4186-AA74-19A638D04AC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8134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36387879-DC32-4371-8DD3-807115BE5648}" type="datetime1">
              <a:rPr lang="en-US" smtClean="0"/>
              <a:pPr>
                <a:defRPr/>
              </a:pPr>
              <a:t>4/18/2013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17BFFB-7533-4186-AA74-19A638D04AC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813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 userDrawn="1"/>
        </p:nvSpPr>
        <p:spPr>
          <a:xfrm>
            <a:off x="444500" y="6556375"/>
            <a:ext cx="527050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cs typeface="+mn-cs"/>
              </a:rPr>
              <a:t>of 19</a:t>
            </a:r>
          </a:p>
        </p:txBody>
      </p:sp>
      <p:pic>
        <p:nvPicPr>
          <p:cNvPr id="5" name="Picture 11" descr="background Titl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188" y="0"/>
            <a:ext cx="8937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/>
          <p:nvPr userDrawn="1"/>
        </p:nvSpPr>
        <p:spPr>
          <a:xfrm>
            <a:off x="1100138" y="2252663"/>
            <a:ext cx="3116262" cy="965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6400" y="852358"/>
            <a:ext cx="4445000" cy="3116392"/>
          </a:xfrm>
        </p:spPr>
        <p:txBody>
          <a:bodyPr anchor="b"/>
          <a:lstStyle>
            <a:lvl1pPr>
              <a:defRPr>
                <a:solidFill>
                  <a:srgbClr val="072A5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16400" y="4131733"/>
            <a:ext cx="4445000" cy="2167467"/>
          </a:xfrm>
        </p:spPr>
        <p:txBody>
          <a:bodyPr anchor="b"/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2A9F003D-0655-44A7-9E12-2599B28C36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625600" y="6542087"/>
            <a:ext cx="6350000" cy="279400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Copyright © 2013 ThinkHR Corporation  |  March 2013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25" y="2998979"/>
            <a:ext cx="3026670" cy="847346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01700"/>
            <a:ext cx="7467600" cy="596900"/>
          </a:xfrm>
        </p:spPr>
        <p:txBody>
          <a:bodyPr/>
          <a:lstStyle>
            <a:lvl1pPr algn="l">
              <a:defRPr sz="2800" b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2100"/>
            <a:ext cx="7543800" cy="4622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2013 ThinkHR Corporation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F763B-D15C-467C-8222-F2A100245D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01700"/>
            <a:ext cx="7467600" cy="596900"/>
          </a:xfrm>
        </p:spPr>
        <p:txBody>
          <a:bodyPr/>
          <a:lstStyle>
            <a:lvl1pPr algn="l">
              <a:defRPr sz="2800" b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9088"/>
            <a:ext cx="7467600" cy="476091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2013ThinkHR Corporation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FDB7E-AC91-41BA-AA0F-0B23E44568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01700"/>
            <a:ext cx="7620000" cy="5588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2013 ThinkHR Corporation  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9D3C1-5CB5-446A-A26E-E735DC850D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2013 ThinkHR Corporation 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D87B8-5C84-491E-9E46-96E2C7340A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background internal_2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3188" y="0"/>
            <a:ext cx="8937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914400"/>
            <a:ext cx="76200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600200"/>
            <a:ext cx="7620000" cy="46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44600" y="6557963"/>
            <a:ext cx="63500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Copyright © 2013 ThinkHR Corporation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400" y="6545263"/>
            <a:ext cx="40640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09C3A8F8-0DF9-4323-BDD2-87A4F34077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6" r:id="rId2"/>
    <p:sldLayoutId id="2147483675" r:id="rId3"/>
    <p:sldLayoutId id="2147483674" r:id="rId4"/>
    <p:sldLayoutId id="2147483673" r:id="rId5"/>
  </p:sldLayoutIdLst>
  <p:transition spd="slow">
    <p:fade thruBlk="1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072A5E"/>
          </a:solidFill>
          <a:latin typeface="Arial"/>
          <a:ea typeface="ＭＳ Ｐゴシック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72A5E"/>
          </a:solidFill>
          <a:latin typeface="Arial" charset="0"/>
          <a:ea typeface="ＭＳ Ｐゴシック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72A5E"/>
          </a:solidFill>
          <a:latin typeface="Arial" charset="0"/>
          <a:ea typeface="ＭＳ Ｐゴシック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72A5E"/>
          </a:solidFill>
          <a:latin typeface="Arial" charset="0"/>
          <a:ea typeface="ＭＳ Ｐゴシック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72A5E"/>
          </a:solidFill>
          <a:latin typeface="Arial" charset="0"/>
          <a:ea typeface="ＭＳ Ｐゴシック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95959"/>
          </a:solidFill>
          <a:latin typeface="Arial"/>
          <a:ea typeface="ＭＳ Ｐゴシック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95959"/>
          </a:solidFill>
          <a:latin typeface="Arial"/>
          <a:ea typeface="ＭＳ Ｐゴシック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95959"/>
          </a:solidFill>
          <a:latin typeface="Arial"/>
          <a:ea typeface="ＭＳ Ｐゴシック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rgbClr val="595959"/>
          </a:solidFill>
          <a:latin typeface="Arial"/>
          <a:ea typeface="ＭＳ Ｐゴシック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rgbClr val="595959"/>
          </a:solidFill>
          <a:latin typeface="Arial"/>
          <a:ea typeface="ＭＳ Ｐゴシック" charset="-128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hyperlink" Target="http://www.thinkhr.com/videos/overview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hinkhr.com/videos/How-to-position-ThinkHR-in-2013/index.php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thinkhr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5.png"/><Relationship Id="rId7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ctrTitle"/>
          </p:nvPr>
        </p:nvSpPr>
        <p:spPr>
          <a:xfrm>
            <a:off x="4216400" y="1042988"/>
            <a:ext cx="4445000" cy="3116262"/>
          </a:xfrm>
        </p:spPr>
        <p:txBody>
          <a:bodyPr/>
          <a:lstStyle/>
          <a:p>
            <a:r>
              <a:rPr lang="en-US" sz="1800" i="1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1800" i="1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1800" i="1" dirty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1800" i="1" dirty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1800" i="1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1800" i="1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1800" i="1" dirty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1800" i="1" dirty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1800" i="1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1800" i="1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1800" i="1" dirty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1800" i="1" dirty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1800" i="1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1800" i="1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1800" i="1" dirty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1800" i="1" dirty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1800" i="1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1800" i="1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1800" i="1" dirty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1800" i="1" dirty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1800" i="1" dirty="0" smtClean="0">
                <a:latin typeface="Arial" charset="0"/>
                <a:ea typeface="ＭＳ Ｐゴシック" pitchFamily="34" charset="-128"/>
                <a:cs typeface="Arial" charset="0"/>
              </a:rPr>
              <a:t>Introducing: </a:t>
            </a:r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4000" dirty="0" err="1" smtClean="0">
                <a:latin typeface="Arial" charset="0"/>
                <a:ea typeface="ＭＳ Ｐゴシック" pitchFamily="34" charset="-128"/>
                <a:cs typeface="Arial" charset="0"/>
              </a:rPr>
              <a:t>ThinkHR</a:t>
            </a:r>
            <a:r>
              <a:rPr lang="en-US" sz="4000" dirty="0" smtClean="0">
                <a:latin typeface="Arial" charset="0"/>
                <a:ea typeface="ＭＳ Ｐゴシック" pitchFamily="34" charset="-128"/>
                <a:cs typeface="Arial" charset="0"/>
              </a:rPr>
              <a:t> Live</a:t>
            </a:r>
            <a: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5" name="Subtitle 14"/>
          <p:cNvSpPr>
            <a:spLocks noGrp="1"/>
          </p:cNvSpPr>
          <p:nvPr>
            <p:ph type="subTitle" idx="1"/>
          </p:nvPr>
        </p:nvSpPr>
        <p:spPr>
          <a:xfrm>
            <a:off x="4216400" y="4132263"/>
            <a:ext cx="4445000" cy="2166937"/>
          </a:xfrm>
        </p:spPr>
        <p:txBody>
          <a:bodyPr/>
          <a:lstStyle/>
          <a:p>
            <a:pPr lvl="3" algn="r"/>
            <a:r>
              <a:rPr lang="en-US" sz="1600" dirty="0">
                <a:solidFill>
                  <a:srgbClr val="7F7F7F"/>
                </a:solidFill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1600" dirty="0" smtClean="0">
                <a:solidFill>
                  <a:srgbClr val="7F7F7F"/>
                </a:solidFill>
                <a:latin typeface="Arial" charset="0"/>
                <a:ea typeface="ＭＳ Ｐゴシック" pitchFamily="34" charset="-128"/>
                <a:cs typeface="Arial" charset="0"/>
              </a:rPr>
              <a:t>  </a:t>
            </a:r>
            <a:endParaRPr lang="en-US" dirty="0" smtClean="0">
              <a:solidFill>
                <a:srgbClr val="7F7F7F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Slide Number Placeholder 7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31AA836-4E8F-467A-9017-FE044BACC21C}" type="slidenum">
              <a:rPr lang="en-US" smtClean="0">
                <a:latin typeface="Arial" charset="0"/>
                <a:cs typeface="Arial" charset="0"/>
              </a:rPr>
              <a:pPr/>
              <a:t>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0245" name="Footer Placeholder 8"/>
          <p:cNvSpPr>
            <a:spLocks noGrp="1"/>
          </p:cNvSpPr>
          <p:nvPr>
            <p:ph type="ftr" sz="quarter" idx="12"/>
          </p:nvPr>
        </p:nvSpPr>
        <p:spPr bwMode="auto">
          <a:xfrm>
            <a:off x="1524000" y="6553200"/>
            <a:ext cx="6350000" cy="27940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charset="0"/>
                <a:cs typeface="Arial" charset="0"/>
              </a:rPr>
              <a:t>Copyright © 2013 ThinkHR Corporation  |   March 2013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Reporting &amp; Utilization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5613400" y="6565900"/>
            <a:ext cx="1714500" cy="2921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June 7, 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2011 ThinkHR Corporation  |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19D3C1-5CB5-446A-A26E-E735DC850DF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8" name="Picture 7" descr="2-13-2013 2-31-50 PM.pdf - Adobe Read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8" t="11952" r="40278"/>
          <a:stretch/>
        </p:blipFill>
        <p:spPr>
          <a:xfrm>
            <a:off x="673100" y="1692071"/>
            <a:ext cx="3314700" cy="4290815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418058" y="1722572"/>
            <a:ext cx="3225800" cy="370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515" tIns="51757" rIns="103515" bIns="51757">
            <a:spAutoFit/>
          </a:bodyPr>
          <a:lstStyle/>
          <a:p>
            <a:pPr marL="285750" indent="-285750" defTabSz="1028700">
              <a:spcBef>
                <a:spcPct val="50000"/>
              </a:spcBef>
              <a:buFont typeface="Wingdings" pitchFamily="2" charset="2"/>
              <a:buChar char="q"/>
            </a:pPr>
            <a:r>
              <a:rPr lang="en-US" dirty="0" smtClean="0">
                <a:solidFill>
                  <a:srgbClr val="163E73"/>
                </a:solidFill>
                <a:cs typeface="Arial" charset="0"/>
              </a:rPr>
              <a:t>Available 24/7</a:t>
            </a:r>
            <a:endParaRPr lang="en-US" dirty="0">
              <a:solidFill>
                <a:srgbClr val="163E73"/>
              </a:solidFill>
              <a:cs typeface="Arial" charset="0"/>
            </a:endParaRPr>
          </a:p>
          <a:p>
            <a:pPr marL="285750" indent="-285750" defTabSz="1028700">
              <a:spcBef>
                <a:spcPct val="50000"/>
              </a:spcBef>
              <a:buFont typeface="Wingdings" pitchFamily="2" charset="2"/>
              <a:buChar char="q"/>
            </a:pPr>
            <a:r>
              <a:rPr lang="en-US" dirty="0">
                <a:solidFill>
                  <a:srgbClr val="163E73"/>
                </a:solidFill>
                <a:cs typeface="Arial" charset="0"/>
              </a:rPr>
              <a:t>Add / update clients</a:t>
            </a:r>
          </a:p>
          <a:p>
            <a:pPr marL="285750" indent="-285750" defTabSz="1028700">
              <a:spcBef>
                <a:spcPct val="50000"/>
              </a:spcBef>
              <a:buFont typeface="Wingdings" pitchFamily="2" charset="2"/>
              <a:buChar char="q"/>
            </a:pPr>
            <a:r>
              <a:rPr lang="en-US" dirty="0">
                <a:solidFill>
                  <a:srgbClr val="163E73"/>
                </a:solidFill>
                <a:cs typeface="Arial" charset="0"/>
              </a:rPr>
              <a:t>Maintain contact </a:t>
            </a:r>
            <a:r>
              <a:rPr lang="en-US" dirty="0" smtClean="0">
                <a:solidFill>
                  <a:srgbClr val="163E73"/>
                </a:solidFill>
                <a:cs typeface="Arial" charset="0"/>
              </a:rPr>
              <a:t>info</a:t>
            </a:r>
            <a:endParaRPr lang="en-US" dirty="0">
              <a:solidFill>
                <a:srgbClr val="163E73"/>
              </a:solidFill>
              <a:cs typeface="Arial" charset="0"/>
            </a:endParaRPr>
          </a:p>
          <a:p>
            <a:pPr marL="285750" indent="-285750" defTabSz="1028700">
              <a:spcBef>
                <a:spcPct val="50000"/>
              </a:spcBef>
              <a:buFont typeface="Wingdings" pitchFamily="2" charset="2"/>
              <a:buChar char="q"/>
            </a:pPr>
            <a:r>
              <a:rPr lang="en-US" dirty="0" smtClean="0">
                <a:solidFill>
                  <a:srgbClr val="163E73"/>
                </a:solidFill>
                <a:cs typeface="Arial" charset="0"/>
              </a:rPr>
              <a:t>Monitor </a:t>
            </a:r>
            <a:r>
              <a:rPr lang="en-US" dirty="0">
                <a:solidFill>
                  <a:srgbClr val="163E73"/>
                </a:solidFill>
                <a:cs typeface="Arial" charset="0"/>
              </a:rPr>
              <a:t>client </a:t>
            </a:r>
            <a:r>
              <a:rPr lang="en-US" dirty="0" smtClean="0">
                <a:solidFill>
                  <a:srgbClr val="163E73"/>
                </a:solidFill>
                <a:cs typeface="Arial" charset="0"/>
              </a:rPr>
              <a:t>usage</a:t>
            </a:r>
          </a:p>
          <a:p>
            <a:pPr lvl="1" defTabSz="1028700">
              <a:spcBef>
                <a:spcPct val="50000"/>
              </a:spcBef>
            </a:pPr>
            <a:r>
              <a:rPr lang="en-US" i="1" dirty="0" smtClean="0">
                <a:solidFill>
                  <a:srgbClr val="163E73"/>
                </a:solidFill>
              </a:rPr>
              <a:t>Who’s calling?</a:t>
            </a:r>
          </a:p>
          <a:p>
            <a:pPr lvl="1" defTabSz="1028700">
              <a:spcBef>
                <a:spcPct val="50000"/>
              </a:spcBef>
            </a:pPr>
            <a:r>
              <a:rPr lang="en-US" i="1" dirty="0" smtClean="0">
                <a:solidFill>
                  <a:srgbClr val="163E73"/>
                </a:solidFill>
              </a:rPr>
              <a:t>What they’re asking</a:t>
            </a:r>
          </a:p>
          <a:p>
            <a:pPr lvl="1" defTabSz="1028700">
              <a:spcBef>
                <a:spcPct val="50000"/>
              </a:spcBef>
            </a:pPr>
            <a:r>
              <a:rPr lang="en-US" i="1" dirty="0" smtClean="0">
                <a:solidFill>
                  <a:srgbClr val="163E73"/>
                </a:solidFill>
              </a:rPr>
              <a:t>Library “clicks”</a:t>
            </a:r>
          </a:p>
          <a:p>
            <a:pPr lvl="1" defTabSz="1028700">
              <a:spcBef>
                <a:spcPct val="50000"/>
              </a:spcBef>
            </a:pPr>
            <a:r>
              <a:rPr lang="en-US" i="1" dirty="0" smtClean="0">
                <a:solidFill>
                  <a:srgbClr val="163E73"/>
                </a:solidFill>
              </a:rPr>
              <a:t>Training course data</a:t>
            </a:r>
          </a:p>
          <a:p>
            <a:pPr lvl="1" defTabSz="1028700">
              <a:spcBef>
                <a:spcPct val="50000"/>
              </a:spcBef>
            </a:pPr>
            <a:r>
              <a:rPr lang="en-US" i="1" dirty="0" smtClean="0">
                <a:solidFill>
                  <a:srgbClr val="163E73"/>
                </a:solidFill>
              </a:rPr>
              <a:t>Search/query by date(s)</a:t>
            </a:r>
            <a:endParaRPr lang="en-US" i="1" dirty="0">
              <a:solidFill>
                <a:srgbClr val="163E73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9033"/>
          <a:stretch/>
        </p:blipFill>
        <p:spPr>
          <a:xfrm>
            <a:off x="2783336" y="3837479"/>
            <a:ext cx="2408928" cy="241627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204360" y="4611872"/>
            <a:ext cx="3361152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Great for Stewardship Reports!</a:t>
            </a:r>
            <a:endParaRPr lang="en-US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37502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/>
                <a:cs typeface="Arial" charset="0"/>
              </a:rPr>
              <a:t>Always Communicating </a:t>
            </a:r>
            <a:r>
              <a:rPr lang="en-US" i="1" u="sng" dirty="0" smtClean="0">
                <a:latin typeface="Arial" charset="0"/>
                <a:ea typeface="ＭＳ Ｐゴシック"/>
                <a:cs typeface="Arial" charset="0"/>
              </a:rPr>
              <a:t>your</a:t>
            </a:r>
            <a:r>
              <a:rPr lang="en-US" dirty="0" smtClean="0">
                <a:latin typeface="Arial" charset="0"/>
                <a:ea typeface="ＭＳ Ｐゴシック"/>
                <a:cs typeface="Arial" charset="0"/>
              </a:rPr>
              <a:t> Brand</a:t>
            </a:r>
          </a:p>
        </p:txBody>
      </p:sp>
      <p:sp>
        <p:nvSpPr>
          <p:cNvPr id="22530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5613400" y="6565900"/>
            <a:ext cx="1714500" cy="2921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June 7, 2011</a:t>
            </a:r>
          </a:p>
        </p:txBody>
      </p:sp>
      <p:sp>
        <p:nvSpPr>
          <p:cNvPr id="22531" name="Footer Placeholder 1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charset="0"/>
                <a:cs typeface="Arial" charset="0"/>
              </a:rPr>
              <a:t>Copyright © 2011 </a:t>
            </a:r>
            <a:r>
              <a:rPr lang="en-US" dirty="0" err="1" smtClean="0">
                <a:latin typeface="Arial" charset="0"/>
                <a:cs typeface="Arial" charset="0"/>
              </a:rPr>
              <a:t>ThinkHR</a:t>
            </a:r>
            <a:r>
              <a:rPr lang="en-US" dirty="0" smtClean="0">
                <a:latin typeface="Arial" charset="0"/>
                <a:cs typeface="Arial" charset="0"/>
              </a:rPr>
              <a:t> Corporation  |  </a:t>
            </a:r>
          </a:p>
        </p:txBody>
      </p:sp>
      <p:sp>
        <p:nvSpPr>
          <p:cNvPr id="22532" name="Slide Number Placeholder 1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311DE34-1C0F-48C5-8D64-C95DEC11A195}" type="slidenum">
              <a:rPr lang="en-US" smtClean="0">
                <a:latin typeface="Arial" charset="0"/>
                <a:cs typeface="Arial" charset="0"/>
              </a:rPr>
              <a:pPr/>
              <a:t>11</a:t>
            </a:fld>
            <a:endParaRPr lang="en-US" smtClean="0">
              <a:latin typeface="Arial" charset="0"/>
              <a:cs typeface="Arial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 flipH="1">
            <a:off x="4572000" y="4849813"/>
            <a:ext cx="4010025" cy="520700"/>
            <a:chOff x="2441" y="2986"/>
            <a:chExt cx="2526" cy="328"/>
          </a:xfrm>
          <a:solidFill>
            <a:schemeClr val="tx2"/>
          </a:solidFill>
        </p:grpSpPr>
        <p:sp>
          <p:nvSpPr>
            <p:cNvPr id="60" name="AutoShape 7"/>
            <p:cNvSpPr>
              <a:spLocks noChangeArrowheads="1"/>
            </p:cNvSpPr>
            <p:nvPr/>
          </p:nvSpPr>
          <p:spPr bwMode="auto">
            <a:xfrm flipV="1">
              <a:off x="2441" y="2986"/>
              <a:ext cx="2526" cy="328"/>
            </a:xfrm>
            <a:custGeom>
              <a:avLst/>
              <a:gdLst>
                <a:gd name="G0" fmla="+- 4848 0 0"/>
                <a:gd name="G1" fmla="+- 21600 0 4848"/>
                <a:gd name="G2" fmla="*/ 4848 1 2"/>
                <a:gd name="G3" fmla="+- 21600 0 G2"/>
                <a:gd name="G4" fmla="+/ 4848 21600 2"/>
                <a:gd name="G5" fmla="+/ G1 0 2"/>
                <a:gd name="G6" fmla="*/ 21600 21600 4848"/>
                <a:gd name="G7" fmla="*/ G6 1 2"/>
                <a:gd name="G8" fmla="+- 21600 0 G7"/>
                <a:gd name="G9" fmla="*/ 21600 1 2"/>
                <a:gd name="G10" fmla="+- 4848 0 G9"/>
                <a:gd name="G11" fmla="?: G10 G8 0"/>
                <a:gd name="G12" fmla="?: G10 G7 21600"/>
                <a:gd name="T0" fmla="*/ 19176 w 21600"/>
                <a:gd name="T1" fmla="*/ 10800 h 21600"/>
                <a:gd name="T2" fmla="*/ 10800 w 21600"/>
                <a:gd name="T3" fmla="*/ 21600 h 21600"/>
                <a:gd name="T4" fmla="*/ 2424 w 21600"/>
                <a:gd name="T5" fmla="*/ 10800 h 21600"/>
                <a:gd name="T6" fmla="*/ 10800 w 21600"/>
                <a:gd name="T7" fmla="*/ 0 h 21600"/>
                <a:gd name="T8" fmla="*/ 4224 w 21600"/>
                <a:gd name="T9" fmla="*/ 4224 h 21600"/>
                <a:gd name="T10" fmla="*/ 17376 w 21600"/>
                <a:gd name="T11" fmla="*/ 173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848" y="21600"/>
                  </a:lnTo>
                  <a:lnTo>
                    <a:pt x="16752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" name="Rectangle 8"/>
            <p:cNvSpPr>
              <a:spLocks noChangeArrowheads="1"/>
            </p:cNvSpPr>
            <p:nvPr/>
          </p:nvSpPr>
          <p:spPr bwMode="auto">
            <a:xfrm flipH="1" flipV="1">
              <a:off x="3006" y="2986"/>
              <a:ext cx="1961" cy="32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4" name="AutoShape 13"/>
          <p:cNvSpPr>
            <a:spLocks noChangeArrowheads="1"/>
          </p:cNvSpPr>
          <p:nvPr/>
        </p:nvSpPr>
        <p:spPr bwMode="auto">
          <a:xfrm flipV="1">
            <a:off x="561975" y="4849813"/>
            <a:ext cx="4010025" cy="520700"/>
          </a:xfrm>
          <a:custGeom>
            <a:avLst/>
            <a:gdLst>
              <a:gd name="G0" fmla="+- 4848 0 0"/>
              <a:gd name="G1" fmla="+- 21600 0 4848"/>
              <a:gd name="G2" fmla="*/ 4848 1 2"/>
              <a:gd name="G3" fmla="+- 21600 0 G2"/>
              <a:gd name="G4" fmla="+/ 4848 21600 2"/>
              <a:gd name="G5" fmla="+/ G1 0 2"/>
              <a:gd name="G6" fmla="*/ 21600 21600 4848"/>
              <a:gd name="G7" fmla="*/ G6 1 2"/>
              <a:gd name="G8" fmla="+- 21600 0 G7"/>
              <a:gd name="G9" fmla="*/ 21600 1 2"/>
              <a:gd name="G10" fmla="+- 4848 0 G9"/>
              <a:gd name="G11" fmla="?: G10 G8 0"/>
              <a:gd name="G12" fmla="?: G10 G7 21600"/>
              <a:gd name="T0" fmla="*/ 19176 w 21600"/>
              <a:gd name="T1" fmla="*/ 10800 h 21600"/>
              <a:gd name="T2" fmla="*/ 10800 w 21600"/>
              <a:gd name="T3" fmla="*/ 21600 h 21600"/>
              <a:gd name="T4" fmla="*/ 2424 w 21600"/>
              <a:gd name="T5" fmla="*/ 10800 h 21600"/>
              <a:gd name="T6" fmla="*/ 10800 w 21600"/>
              <a:gd name="T7" fmla="*/ 0 h 21600"/>
              <a:gd name="T8" fmla="*/ 4224 w 21600"/>
              <a:gd name="T9" fmla="*/ 4224 h 21600"/>
              <a:gd name="T10" fmla="*/ 17376 w 21600"/>
              <a:gd name="T11" fmla="*/ 1737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4848" y="21600"/>
                </a:lnTo>
                <a:lnTo>
                  <a:pt x="16752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75686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ctr">
            <a:spAutoFit/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561975" y="4849813"/>
            <a:ext cx="4010025" cy="520700"/>
            <a:chOff x="2441" y="2986"/>
            <a:chExt cx="2526" cy="328"/>
          </a:xfrm>
          <a:solidFill>
            <a:schemeClr val="tx2"/>
          </a:solidFill>
        </p:grpSpPr>
        <p:sp>
          <p:nvSpPr>
            <p:cNvPr id="67" name="AutoShape 16"/>
            <p:cNvSpPr>
              <a:spLocks noChangeArrowheads="1"/>
            </p:cNvSpPr>
            <p:nvPr/>
          </p:nvSpPr>
          <p:spPr bwMode="auto">
            <a:xfrm flipV="1">
              <a:off x="2441" y="2986"/>
              <a:ext cx="2526" cy="328"/>
            </a:xfrm>
            <a:custGeom>
              <a:avLst/>
              <a:gdLst>
                <a:gd name="G0" fmla="+- 4848 0 0"/>
                <a:gd name="G1" fmla="+- 21600 0 4848"/>
                <a:gd name="G2" fmla="*/ 4848 1 2"/>
                <a:gd name="G3" fmla="+- 21600 0 G2"/>
                <a:gd name="G4" fmla="+/ 4848 21600 2"/>
                <a:gd name="G5" fmla="+/ G1 0 2"/>
                <a:gd name="G6" fmla="*/ 21600 21600 4848"/>
                <a:gd name="G7" fmla="*/ G6 1 2"/>
                <a:gd name="G8" fmla="+- 21600 0 G7"/>
                <a:gd name="G9" fmla="*/ 21600 1 2"/>
                <a:gd name="G10" fmla="+- 4848 0 G9"/>
                <a:gd name="G11" fmla="?: G10 G8 0"/>
                <a:gd name="G12" fmla="?: G10 G7 21600"/>
                <a:gd name="T0" fmla="*/ 19176 w 21600"/>
                <a:gd name="T1" fmla="*/ 10800 h 21600"/>
                <a:gd name="T2" fmla="*/ 10800 w 21600"/>
                <a:gd name="T3" fmla="*/ 21600 h 21600"/>
                <a:gd name="T4" fmla="*/ 2424 w 21600"/>
                <a:gd name="T5" fmla="*/ 10800 h 21600"/>
                <a:gd name="T6" fmla="*/ 10800 w 21600"/>
                <a:gd name="T7" fmla="*/ 0 h 21600"/>
                <a:gd name="T8" fmla="*/ 4224 w 21600"/>
                <a:gd name="T9" fmla="*/ 4224 h 21600"/>
                <a:gd name="T10" fmla="*/ 17376 w 21600"/>
                <a:gd name="T11" fmla="*/ 173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848" y="21600"/>
                  </a:lnTo>
                  <a:lnTo>
                    <a:pt x="16752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8" name="Rectangle 17"/>
            <p:cNvSpPr>
              <a:spLocks noChangeArrowheads="1"/>
            </p:cNvSpPr>
            <p:nvPr/>
          </p:nvSpPr>
          <p:spPr bwMode="auto">
            <a:xfrm flipH="1" flipV="1">
              <a:off x="3006" y="2986"/>
              <a:ext cx="1961" cy="32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4" name="Group 77"/>
          <p:cNvGrpSpPr>
            <a:grpSpLocks/>
          </p:cNvGrpSpPr>
          <p:nvPr/>
        </p:nvGrpSpPr>
        <p:grpSpPr bwMode="auto">
          <a:xfrm>
            <a:off x="690563" y="1765300"/>
            <a:ext cx="1951037" cy="3438525"/>
            <a:chOff x="830263" y="1562100"/>
            <a:chExt cx="1951038" cy="3438525"/>
          </a:xfrm>
          <a:solidFill>
            <a:schemeClr val="tx2"/>
          </a:solidFill>
        </p:grpSpPr>
        <p:sp>
          <p:nvSpPr>
            <p:cNvPr id="70" name="Rectangle 20"/>
            <p:cNvSpPr>
              <a:spLocks noChangeArrowheads="1"/>
            </p:cNvSpPr>
            <p:nvPr/>
          </p:nvSpPr>
          <p:spPr bwMode="auto">
            <a:xfrm>
              <a:off x="830263" y="1562100"/>
              <a:ext cx="1951038" cy="3438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3025" tIns="36511" rIns="73025" bIns="36511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3" name="Rectangle 24"/>
            <p:cNvSpPr>
              <a:spLocks noChangeArrowheads="1"/>
            </p:cNvSpPr>
            <p:nvPr/>
          </p:nvSpPr>
          <p:spPr bwMode="auto">
            <a:xfrm>
              <a:off x="889000" y="1722438"/>
              <a:ext cx="1892301" cy="57536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>
              <a:spAutoFit/>
            </a:bodyPr>
            <a:lstStyle/>
            <a:p>
              <a:pPr algn="ctr">
                <a:defRPr/>
              </a:pPr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WELCOME</a:t>
              </a:r>
            </a:p>
            <a:p>
              <a:pPr algn="ctr">
                <a:defRPr/>
              </a:pPr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E-MAIL(S)</a:t>
              </a:r>
            </a:p>
          </p:txBody>
        </p:sp>
      </p:grpSp>
      <p:sp>
        <p:nvSpPr>
          <p:cNvPr id="19" name="Line 23"/>
          <p:cNvSpPr>
            <a:spLocks noChangeShapeType="1"/>
          </p:cNvSpPr>
          <p:nvPr/>
        </p:nvSpPr>
        <p:spPr bwMode="auto">
          <a:xfrm flipV="1">
            <a:off x="584200" y="5370513"/>
            <a:ext cx="7975600" cy="4762"/>
          </a:xfrm>
          <a:prstGeom prst="line">
            <a:avLst/>
          </a:prstGeom>
          <a:noFill/>
          <a:ln w="28575" cap="rnd">
            <a:solidFill>
              <a:schemeClr val="accent1"/>
            </a:solidFill>
            <a:prstDash val="sysDot"/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5" name="Group 85"/>
          <p:cNvGrpSpPr>
            <a:grpSpLocks/>
          </p:cNvGrpSpPr>
          <p:nvPr/>
        </p:nvGrpSpPr>
        <p:grpSpPr bwMode="auto">
          <a:xfrm>
            <a:off x="2659063" y="1763713"/>
            <a:ext cx="1951037" cy="3438525"/>
            <a:chOff x="830263" y="1562100"/>
            <a:chExt cx="1951038" cy="3438525"/>
          </a:xfrm>
          <a:solidFill>
            <a:schemeClr val="tx2"/>
          </a:solidFill>
        </p:grpSpPr>
        <p:sp>
          <p:nvSpPr>
            <p:cNvPr id="87" name="Rectangle 20"/>
            <p:cNvSpPr>
              <a:spLocks noChangeArrowheads="1"/>
            </p:cNvSpPr>
            <p:nvPr/>
          </p:nvSpPr>
          <p:spPr bwMode="auto">
            <a:xfrm>
              <a:off x="830263" y="1562100"/>
              <a:ext cx="1951038" cy="3438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3025" tIns="36511" rIns="73025" bIns="36511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8" name="Rectangle 24"/>
            <p:cNvSpPr>
              <a:spLocks noChangeArrowheads="1"/>
            </p:cNvSpPr>
            <p:nvPr/>
          </p:nvSpPr>
          <p:spPr bwMode="auto">
            <a:xfrm>
              <a:off x="876300" y="1722437"/>
              <a:ext cx="1905001" cy="106780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>
              <a:spAutoFit/>
            </a:bodyPr>
            <a:lstStyle/>
            <a:p>
              <a:pPr algn="ctr" defTabSz="814388">
                <a:defRPr/>
              </a:pPr>
              <a:r>
                <a:rPr lang="en-US" sz="16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BROCHURE &amp; VIDEO</a:t>
              </a:r>
              <a:endPara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defTabSz="814388">
                <a:defRPr/>
              </a:pPr>
              <a:endParaRPr lang="en-US" sz="1600" dirty="0">
                <a:solidFill>
                  <a:srgbClr val="FFFFFF"/>
                </a:solidFill>
              </a:endParaRPr>
            </a:p>
            <a:p>
              <a:pPr defTabSz="814388">
                <a:defRPr/>
              </a:pPr>
              <a:endParaRPr lang="en-US" sz="16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Group 88"/>
          <p:cNvGrpSpPr>
            <a:grpSpLocks/>
          </p:cNvGrpSpPr>
          <p:nvPr/>
        </p:nvGrpSpPr>
        <p:grpSpPr bwMode="auto">
          <a:xfrm>
            <a:off x="4627563" y="1763713"/>
            <a:ext cx="1951037" cy="3438525"/>
            <a:chOff x="830263" y="1562100"/>
            <a:chExt cx="1951038" cy="3438525"/>
          </a:xfrm>
          <a:solidFill>
            <a:schemeClr val="tx2"/>
          </a:solidFill>
        </p:grpSpPr>
        <p:sp>
          <p:nvSpPr>
            <p:cNvPr id="90" name="Rectangle 20"/>
            <p:cNvSpPr>
              <a:spLocks noChangeArrowheads="1"/>
            </p:cNvSpPr>
            <p:nvPr/>
          </p:nvSpPr>
          <p:spPr bwMode="auto">
            <a:xfrm>
              <a:off x="830263" y="1562100"/>
              <a:ext cx="1951038" cy="3438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3025" tIns="36511" rIns="73025" bIns="36511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1" name="Rectangle 24"/>
            <p:cNvSpPr>
              <a:spLocks noChangeArrowheads="1"/>
            </p:cNvSpPr>
            <p:nvPr/>
          </p:nvSpPr>
          <p:spPr bwMode="auto">
            <a:xfrm>
              <a:off x="889000" y="1709737"/>
              <a:ext cx="1892301" cy="119861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>
              <a:spAutoFit/>
            </a:bodyPr>
            <a:lstStyle/>
            <a:p>
              <a:pPr algn="ctr" defTabSz="814388">
                <a:spcBef>
                  <a:spcPts val="0"/>
                </a:spcBef>
                <a:defRPr/>
              </a:pPr>
              <a:r>
                <a:rPr lang="en-US" sz="1600" b="1" dirty="0" smtClean="0">
                  <a:solidFill>
                    <a:srgbClr val="FFFFFF"/>
                  </a:solidFill>
                </a:rPr>
                <a:t>CONTACT</a:t>
              </a:r>
            </a:p>
            <a:p>
              <a:pPr algn="ctr" defTabSz="814388">
                <a:spcBef>
                  <a:spcPts val="0"/>
                </a:spcBef>
                <a:defRPr/>
              </a:pPr>
              <a:r>
                <a:rPr lang="en-US" sz="1600" b="1" dirty="0" smtClean="0">
                  <a:solidFill>
                    <a:srgbClr val="FFFFFF"/>
                  </a:solidFill>
                </a:rPr>
                <a:t>ID CARDS</a:t>
              </a:r>
              <a:endParaRPr lang="en-US" sz="1600" b="1" dirty="0">
                <a:solidFill>
                  <a:srgbClr val="FFFFFF"/>
                </a:solidFill>
              </a:endParaRPr>
            </a:p>
            <a:p>
              <a:pPr defTabSz="814388">
                <a:spcBef>
                  <a:spcPct val="50000"/>
                </a:spcBef>
                <a:defRPr/>
              </a:pPr>
              <a:endParaRPr lang="en-US" sz="1600" dirty="0">
                <a:solidFill>
                  <a:srgbClr val="FFFFFF"/>
                </a:solidFill>
              </a:endParaRPr>
            </a:p>
            <a:p>
              <a:pPr defTabSz="814388">
                <a:spcBef>
                  <a:spcPct val="50000"/>
                </a:spcBef>
                <a:defRPr/>
              </a:pPr>
              <a:endParaRPr lang="en-US" sz="11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7" name="Group 91"/>
          <p:cNvGrpSpPr>
            <a:grpSpLocks/>
          </p:cNvGrpSpPr>
          <p:nvPr/>
        </p:nvGrpSpPr>
        <p:grpSpPr bwMode="auto">
          <a:xfrm>
            <a:off x="6591300" y="1763713"/>
            <a:ext cx="1981200" cy="3438525"/>
            <a:chOff x="825500" y="1562100"/>
            <a:chExt cx="1981200" cy="3438525"/>
          </a:xfrm>
        </p:grpSpPr>
        <p:sp>
          <p:nvSpPr>
            <p:cNvPr id="93" name="Rectangle 20"/>
            <p:cNvSpPr>
              <a:spLocks noChangeArrowheads="1"/>
            </p:cNvSpPr>
            <p:nvPr/>
          </p:nvSpPr>
          <p:spPr bwMode="auto">
            <a:xfrm>
              <a:off x="830263" y="1562100"/>
              <a:ext cx="1951037" cy="3438525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73025" tIns="36511" rIns="73025" bIns="36511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4" name="Rectangle 24"/>
            <p:cNvSpPr>
              <a:spLocks noChangeArrowheads="1"/>
            </p:cNvSpPr>
            <p:nvPr/>
          </p:nvSpPr>
          <p:spPr bwMode="auto">
            <a:xfrm>
              <a:off x="825500" y="1608137"/>
              <a:ext cx="1981200" cy="168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124" tIns="41061" rIns="82124" bIns="41061">
              <a:spAutoFit/>
            </a:bodyPr>
            <a:lstStyle/>
            <a:p>
              <a:pPr defTabSz="814388">
                <a:spcBef>
                  <a:spcPct val="50000"/>
                </a:spcBef>
                <a:defRPr/>
              </a:pPr>
              <a:r>
                <a:rPr lang="en-US" sz="16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ONGOING: </a:t>
              </a:r>
            </a:p>
            <a:p>
              <a:pPr marL="285750" indent="-285750" defTabSz="814388">
                <a:spcBef>
                  <a:spcPct val="50000"/>
                </a:spcBef>
                <a:buFont typeface="Arial" pitchFamily="34" charset="0"/>
                <a:buChar char="•"/>
                <a:defRPr/>
              </a:pPr>
              <a:r>
                <a:rPr lang="en-US" sz="16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HR Compliance Alerts</a:t>
              </a:r>
            </a:p>
            <a:p>
              <a:pPr marL="285750" indent="-285750" defTabSz="814388">
                <a:spcBef>
                  <a:spcPct val="50000"/>
                </a:spcBef>
                <a:buFont typeface="Arial" pitchFamily="34" charset="0"/>
                <a:buChar char="•"/>
                <a:defRPr/>
              </a:pPr>
              <a:r>
                <a:rPr lang="en-US" sz="16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HRCI Webinars </a:t>
              </a:r>
            </a:p>
            <a:p>
              <a:pPr marL="285750" indent="-285750" defTabSz="814388">
                <a:spcBef>
                  <a:spcPct val="50000"/>
                </a:spcBef>
                <a:buFont typeface="Arial" pitchFamily="34" charset="0"/>
                <a:buChar char="•"/>
                <a:defRPr/>
              </a:pPr>
              <a:r>
                <a:rPr lang="en-US" sz="16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Whitepapers</a:t>
              </a:r>
              <a:endParaRPr lang="en-US" sz="11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cxnSp>
        <p:nvCxnSpPr>
          <p:cNvPr id="112" name="Straight Connector 111"/>
          <p:cNvCxnSpPr/>
          <p:nvPr/>
        </p:nvCxnSpPr>
        <p:spPr>
          <a:xfrm rot="5400000">
            <a:off x="2159000" y="4876800"/>
            <a:ext cx="558800" cy="431800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rot="5400000">
            <a:off x="4344988" y="5118100"/>
            <a:ext cx="531812" cy="1588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rot="16200000" flipH="1">
            <a:off x="6542088" y="4891088"/>
            <a:ext cx="506412" cy="404812"/>
          </a:xfrm>
          <a:prstGeom prst="line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0" name="Picture 119"/>
          <p:cNvPicPr>
            <a:picLocks noChangeAspect="1"/>
          </p:cNvPicPr>
          <p:nvPr/>
        </p:nvPicPr>
        <p:blipFill>
          <a:blip r:embed="rId2" cstate="print"/>
          <a:srcRect l="2299" t="2100" r="4214" b="6929"/>
          <a:stretch>
            <a:fillRect/>
          </a:stretch>
        </p:blipFill>
        <p:spPr>
          <a:xfrm>
            <a:off x="4749799" y="3670301"/>
            <a:ext cx="1737840" cy="1028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555" name="TextBox 71"/>
          <p:cNvSpPr txBox="1">
            <a:spLocks noChangeArrowheads="1"/>
          </p:cNvSpPr>
          <p:nvPr/>
        </p:nvSpPr>
        <p:spPr bwMode="auto">
          <a:xfrm>
            <a:off x="11290300" y="30988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69" name="Picture 49"/>
          <p:cNvPicPr>
            <a:picLocks noChangeAspect="1"/>
          </p:cNvPicPr>
          <p:nvPr/>
        </p:nvPicPr>
        <p:blipFill>
          <a:blip r:embed="rId3" cstate="print"/>
          <a:srcRect l="8000" t="20493" r="61200" b="15984"/>
          <a:stretch>
            <a:fillRect/>
          </a:stretch>
        </p:blipFill>
        <p:spPr bwMode="auto">
          <a:xfrm>
            <a:off x="4737101" y="3473752"/>
            <a:ext cx="927099" cy="507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85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4" name="Picture 3"/>
          <p:cNvPicPr>
            <a:picLocks noChangeAspect="1" noChangeArrowheads="1"/>
          </p:cNvPicPr>
          <p:nvPr/>
        </p:nvPicPr>
        <p:blipFill rotWithShape="1">
          <a:blip r:embed="rId4" cstate="print"/>
          <a:srcRect l="22840" t="51464" r="24451" b="8334"/>
          <a:stretch/>
        </p:blipFill>
        <p:spPr bwMode="auto">
          <a:xfrm>
            <a:off x="6701940" y="3670300"/>
            <a:ext cx="1692088" cy="11049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75" name="Picture 49"/>
          <p:cNvPicPr>
            <a:picLocks noChangeAspect="1"/>
          </p:cNvPicPr>
          <p:nvPr/>
        </p:nvPicPr>
        <p:blipFill>
          <a:blip r:embed="rId3" cstate="print"/>
          <a:srcRect l="8000" t="20493" r="61200" b="15984"/>
          <a:stretch>
            <a:fillRect/>
          </a:stretch>
        </p:blipFill>
        <p:spPr bwMode="auto">
          <a:xfrm>
            <a:off x="6807201" y="3695700"/>
            <a:ext cx="60297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85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21876" name="Picture 20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29" t="12153" r="32836" b="7465"/>
          <a:stretch/>
        </p:blipFill>
        <p:spPr bwMode="auto">
          <a:xfrm>
            <a:off x="2797573" y="2706338"/>
            <a:ext cx="1748517" cy="2406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49"/>
          <p:cNvPicPr>
            <a:picLocks noChangeAspect="1"/>
          </p:cNvPicPr>
          <p:nvPr/>
        </p:nvPicPr>
        <p:blipFill>
          <a:blip r:embed="rId3" cstate="print"/>
          <a:srcRect l="8000" t="20493" r="61200" b="15984"/>
          <a:stretch>
            <a:fillRect/>
          </a:stretch>
        </p:blipFill>
        <p:spPr bwMode="auto">
          <a:xfrm>
            <a:off x="2842247" y="2806700"/>
            <a:ext cx="755425" cy="413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85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48" name="Picture 47" descr="C:\Users\lboga.THINKHR\Desktop\Client Success Brainstorming Docs\SP Implementation\DYK_Emails_Page_1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1" b="21551"/>
          <a:stretch/>
        </p:blipFill>
        <p:spPr bwMode="auto">
          <a:xfrm>
            <a:off x="806157" y="3124433"/>
            <a:ext cx="1778586" cy="1714033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9"/>
          <p:cNvPicPr>
            <a:picLocks noChangeAspect="1"/>
          </p:cNvPicPr>
          <p:nvPr/>
        </p:nvPicPr>
        <p:blipFill>
          <a:blip r:embed="rId3" cstate="print"/>
          <a:srcRect l="8000" t="20493" r="61200" b="15984"/>
          <a:stretch>
            <a:fillRect/>
          </a:stretch>
        </p:blipFill>
        <p:spPr bwMode="auto">
          <a:xfrm>
            <a:off x="1846242" y="3377290"/>
            <a:ext cx="592158" cy="324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85800" dist="38100" dir="2700000">
              <a:srgbClr val="000000">
                <a:alpha val="43000"/>
              </a:srgbClr>
            </a:outerShdw>
          </a:effectLst>
        </p:spPr>
      </p:pic>
      <p:sp>
        <p:nvSpPr>
          <p:cNvPr id="39" name="TextBox 38"/>
          <p:cNvSpPr txBox="1"/>
          <p:nvPr/>
        </p:nvSpPr>
        <p:spPr>
          <a:xfrm>
            <a:off x="806157" y="5461000"/>
            <a:ext cx="7785393" cy="9541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View the 3-minute Client video!</a:t>
            </a:r>
          </a:p>
          <a:p>
            <a:pPr algn="ctr"/>
            <a:r>
              <a:rPr lang="en-US" sz="2800" u="sng" dirty="0">
                <a:hlinkClick r:id="rId7"/>
              </a:rPr>
              <a:t>http://www.thinkhr.com/videos/overview/</a:t>
            </a:r>
            <a:r>
              <a:rPr lang="en-US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sz="2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Selling the </a:t>
            </a:r>
            <a:r>
              <a:rPr lang="en-US" dirty="0" err="1" smtClean="0"/>
              <a:t>ThinkHR</a:t>
            </a:r>
            <a:r>
              <a:rPr lang="en-US" dirty="0" smtClean="0"/>
              <a:t> Value Proposition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4700" y="1866900"/>
            <a:ext cx="8128000" cy="3746500"/>
          </a:xfrm>
        </p:spPr>
        <p:txBody>
          <a:bodyPr/>
          <a:lstStyle/>
          <a:p>
            <a:pPr lvl="0"/>
            <a:r>
              <a:rPr lang="en-US" sz="3200" dirty="0"/>
              <a:t>2 to 25 market</a:t>
            </a:r>
          </a:p>
          <a:p>
            <a:pPr lvl="0"/>
            <a:r>
              <a:rPr lang="en-US" sz="3200" dirty="0"/>
              <a:t>Over 50</a:t>
            </a:r>
          </a:p>
          <a:p>
            <a:pPr lvl="0"/>
            <a:r>
              <a:rPr lang="en-US" sz="3200" dirty="0" smtClean="0"/>
              <a:t>Middle/Large market – staff training is key</a:t>
            </a:r>
            <a:endParaRPr lang="en-US" sz="3200" dirty="0"/>
          </a:p>
          <a:p>
            <a:pPr lvl="0"/>
            <a:r>
              <a:rPr lang="en-US" sz="3200" dirty="0" smtClean="0"/>
              <a:t>Renewal/Retention tool </a:t>
            </a:r>
            <a:endParaRPr lang="en-US" sz="3200" dirty="0" smtClean="0"/>
          </a:p>
          <a:p>
            <a:pPr lvl="0"/>
            <a:r>
              <a:rPr lang="en-US" sz="3200" u="sng" dirty="0">
                <a:hlinkClick r:id="rId2"/>
              </a:rPr>
              <a:t>http://www.thinkhr.com/videos/How-to-position-ThinkHR-in-2013/index.php</a:t>
            </a:r>
            <a:r>
              <a:rPr lang="en-US" sz="3200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2011 ThinkHR Corporation  |  December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82E3F5-3A31-4FD0-965C-A44BF6FB63A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23291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651500" y="6545263"/>
            <a:ext cx="1714500" cy="2921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BFC3199-1935-4028-8A05-02A74DC8EAFA}" type="datetime1">
              <a:rPr lang="en-US" smtClean="0"/>
              <a:pPr>
                <a:defRPr/>
              </a:pPr>
              <a:t>4/18/2013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Copyright © 2011 ThinkHR Corporation  |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C60EBB-2B8C-49D8-B0C3-25B34C479D07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7467600" cy="596900"/>
          </a:xfrm>
        </p:spPr>
        <p:txBody>
          <a:bodyPr/>
          <a:lstStyle/>
          <a:p>
            <a:r>
              <a:rPr lang="en-US" dirty="0">
                <a:latin typeface="Arial" charset="0"/>
                <a:ea typeface="ＭＳ Ｐゴシック" pitchFamily="34" charset="-128"/>
                <a:cs typeface="Arial" charset="0"/>
              </a:rPr>
              <a:t>“Best Practices” – </a:t>
            </a:r>
            <a:r>
              <a:rPr lang="en-US" i="1" dirty="0">
                <a:latin typeface="Arial" charset="0"/>
                <a:ea typeface="ＭＳ Ｐゴシック" pitchFamily="34" charset="-128"/>
                <a:cs typeface="Arial" charset="0"/>
              </a:rPr>
              <a:t>keep </a:t>
            </a:r>
            <a:r>
              <a:rPr lang="en-US" i="1" dirty="0" err="1">
                <a:latin typeface="Arial" charset="0"/>
                <a:ea typeface="ＭＳ Ｐゴシック" pitchFamily="34" charset="-128"/>
                <a:cs typeface="Arial" charset="0"/>
              </a:rPr>
              <a:t>ThinkHR</a:t>
            </a:r>
            <a:r>
              <a:rPr lang="en-US" i="1" dirty="0">
                <a:latin typeface="Arial" charset="0"/>
                <a:ea typeface="ＭＳ Ｐゴシック" pitchFamily="34" charset="-128"/>
                <a:cs typeface="Arial" charset="0"/>
              </a:rPr>
              <a:t> in front of your </a:t>
            </a:r>
            <a:r>
              <a:rPr lang="en-US" i="1" dirty="0" smtClean="0">
                <a:latin typeface="Arial" charset="0"/>
                <a:ea typeface="ＭＳ Ｐゴシック" pitchFamily="34" charset="-128"/>
                <a:cs typeface="Arial" charset="0"/>
              </a:rPr>
              <a:t>customers with the tools we provide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485900" y="1794639"/>
            <a:ext cx="62103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</a:rPr>
              <a:t>Link/Log-in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</a:rPr>
              <a:t>box on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</a:rPr>
              <a:t>your website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ea typeface="ＭＳ Ｐゴシック" pitchFamily="34" charset="-128"/>
            </a:endParaRPr>
          </a:p>
          <a:p>
            <a:endParaRPr lang="en-US" sz="1050" dirty="0" smtClean="0">
              <a:solidFill>
                <a:schemeClr val="tx1">
                  <a:lumMod val="75000"/>
                  <a:lumOff val="25000"/>
                </a:schemeClr>
              </a:solidFill>
              <a:ea typeface="ＭＳ Ｐゴシック" pitchFamily="34" charset="-128"/>
            </a:endParaRPr>
          </a:p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</a:rPr>
              <a:t>E-mail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</a:rPr>
              <a:t>tag lines</a:t>
            </a:r>
          </a:p>
          <a:p>
            <a:endParaRPr lang="en-US" sz="1050" dirty="0" smtClean="0">
              <a:solidFill>
                <a:schemeClr val="tx1">
                  <a:lumMod val="75000"/>
                  <a:lumOff val="25000"/>
                </a:schemeClr>
              </a:solidFill>
              <a:ea typeface="ＭＳ Ｐゴシック" pitchFamily="34" charset="-128"/>
            </a:endParaRPr>
          </a:p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</a:rPr>
              <a:t>Use Collateral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</a:rPr>
              <a:t>Materials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</a:rPr>
              <a:t>  Brochure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</a:rPr>
              <a:t>  Training Class list 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</a:rPr>
              <a:t>  PowerPoint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</a:rPr>
              <a:t>slides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</a:rPr>
              <a:t>  Welcome Video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ea typeface="ＭＳ Ｐゴシック" pitchFamily="34" charset="-128"/>
            </a:endParaRPr>
          </a:p>
          <a:p>
            <a:endParaRPr lang="en-US" sz="1050" dirty="0" smtClean="0">
              <a:solidFill>
                <a:schemeClr val="tx1">
                  <a:lumMod val="75000"/>
                  <a:lumOff val="25000"/>
                </a:schemeClr>
              </a:solidFill>
              <a:ea typeface="ＭＳ Ｐゴシック" pitchFamily="34" charset="-128"/>
            </a:endParaRPr>
          </a:p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</a:rPr>
              <a:t>Renewal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</a:rPr>
              <a:t>, Stewardship &amp; Prospect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</a:rPr>
              <a:t>meetings – talk about ThinkHR!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ea typeface="ＭＳ Ｐゴシック" pitchFamily="34" charset="-128"/>
            </a:endParaRPr>
          </a:p>
          <a:p>
            <a:endParaRPr lang="en-US" sz="1050" dirty="0" smtClean="0">
              <a:solidFill>
                <a:schemeClr val="tx1">
                  <a:lumMod val="75000"/>
                  <a:lumOff val="25000"/>
                </a:schemeClr>
              </a:solidFill>
              <a:ea typeface="ＭＳ Ｐゴシック" pitchFamily="34" charset="-128"/>
            </a:endParaRPr>
          </a:p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  <a:hlinkClick r:id="rId3"/>
              </a:rPr>
              <a:t>http://blog.thinkhr.com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</a:rPr>
              <a:t> </a:t>
            </a:r>
          </a:p>
          <a:p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ea typeface="ＭＳ Ｐゴシック" pitchFamily="34" charset="-128"/>
            </a:endParaRPr>
          </a:p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</a:rPr>
              <a:t>New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</a:rPr>
              <a:t>Hire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itchFamily="34" charset="-128"/>
              </a:rPr>
              <a:t>education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59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C60EBB-2B8C-49D8-B0C3-25B34C479D07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11" name="Rectangle 5"/>
          <p:cNvSpPr txBox="1">
            <a:spLocks/>
          </p:cNvSpPr>
          <p:nvPr/>
        </p:nvSpPr>
        <p:spPr bwMode="auto">
          <a:xfrm>
            <a:off x="876299" y="2868612"/>
            <a:ext cx="765651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595959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95959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595959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95959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rgbClr val="595959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dirty="0" smtClean="0">
                <a:solidFill>
                  <a:srgbClr val="A6401B"/>
                </a:solidFill>
                <a:latin typeface="Arial" charset="0"/>
                <a:ea typeface="ＭＳ Ｐゴシック" pitchFamily="34" charset="-128"/>
                <a:cs typeface="Arial" charset="0"/>
              </a:rPr>
              <a:t>HR Hotline: 877-225-1101</a:t>
            </a:r>
          </a:p>
        </p:txBody>
      </p:sp>
    </p:spTree>
    <p:extLst>
      <p:ext uri="{BB962C8B-B14F-4D97-AF65-F5344CB8AC3E}">
        <p14:creationId xmlns:p14="http://schemas.microsoft.com/office/powerpoint/2010/main" val="1624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82600" y="609600"/>
            <a:ext cx="7467600" cy="596900"/>
          </a:xfrm>
        </p:spPr>
        <p:txBody>
          <a:bodyPr/>
          <a:lstStyle/>
          <a:p>
            <a:r>
              <a:rPr lang="en-US" dirty="0" smtClean="0">
                <a:solidFill>
                  <a:srgbClr val="163E73"/>
                </a:solidFill>
              </a:rPr>
              <a:t>Guidance for your CLIENTS with HR Matters</a:t>
            </a:r>
            <a:endParaRPr lang="en-US" sz="1800" dirty="0">
              <a:solidFill>
                <a:srgbClr val="163E73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651500" y="6545263"/>
            <a:ext cx="1714500" cy="2921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BFC3199-1935-4028-8A05-02A74DC8EAFA}" type="datetime1">
              <a:rPr lang="en-US" smtClean="0"/>
              <a:pPr>
                <a:defRPr/>
              </a:pPr>
              <a:t>4/18/2013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Copyright © 2011 ThinkHR Corporation  |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C60EBB-2B8C-49D8-B0C3-25B34C479D0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95300" y="1295400"/>
            <a:ext cx="8293100" cy="720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numCol="2">
            <a:spAutoFit/>
          </a:bodyPr>
          <a:lstStyle/>
          <a:p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Hiring </a:t>
            </a:r>
            <a:r>
              <a:rPr lang="en-US" sz="15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 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onboarding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 </a:t>
            </a:r>
            <a:endParaRPr lang="en-US" sz="15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Avoiding reference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checking </a:t>
            </a:r>
            <a:r>
              <a:rPr 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pitfalls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applicants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asking for disability </a:t>
            </a:r>
            <a:r>
              <a:rPr 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accommodations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I-9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verification issues</a:t>
            </a:r>
          </a:p>
          <a:p>
            <a:endParaRPr lang="en-US" sz="15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Structuring </a:t>
            </a:r>
            <a:r>
              <a:rPr lang="en-US" sz="15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employment “deal</a:t>
            </a:r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 </a:t>
            </a:r>
            <a:endParaRPr lang="en-US" sz="15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Important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policies that every business should have in </a:t>
            </a:r>
            <a:r>
              <a:rPr 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place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</a:t>
            </a:r>
            <a:r>
              <a:rPr 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mployment “At-will”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Harassment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</a:t>
            </a:r>
            <a:r>
              <a:rPr 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ubstance abuse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ondisclosure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confidentiality </a:t>
            </a:r>
            <a:r>
              <a:rPr 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clauses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Safety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 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 company property (including electronics and social </a:t>
            </a:r>
            <a:r>
              <a:rPr 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media</a:t>
            </a:r>
            <a:r>
              <a:rPr 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endParaRPr lang="en-US" sz="15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Terminations</a:t>
            </a: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Compliance steps employers should take in managing terminations</a:t>
            </a:r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5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5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5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5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5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5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5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Time off </a:t>
            </a:r>
            <a:r>
              <a:rPr lang="en-US" sz="15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issues: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FMLA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Pregnancy Disability Leave Act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State “Mini” FMLA </a:t>
            </a:r>
            <a:r>
              <a:rPr lang="en-US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laws</a:t>
            </a:r>
          </a:p>
          <a:p>
            <a:pPr lvl="1"/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Wage </a:t>
            </a:r>
            <a:r>
              <a:rPr lang="en-US" sz="15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 Hour</a:t>
            </a: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Paying employees properly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Overtime rules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Classifications: Exempt/nonexempt, Employee/Independent contractor Payroll and wage garnishments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Deductions from employee paychecks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Handling termination pay</a:t>
            </a:r>
          </a:p>
          <a:p>
            <a:pPr lvl="1"/>
            <a:endParaRPr lang="en-US" sz="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US" sz="15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Employee relations</a:t>
            </a:r>
            <a:endParaRPr lang="en-US" sz="1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Dealing with sick employees in the workplace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Changes in work schedule requests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Performance management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Handling workplace investigations</a:t>
            </a:r>
          </a:p>
          <a:p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84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82600" y="711200"/>
            <a:ext cx="8293100" cy="596900"/>
          </a:xfrm>
        </p:spPr>
        <p:txBody>
          <a:bodyPr/>
          <a:lstStyle/>
          <a:p>
            <a:r>
              <a:rPr lang="en-US" dirty="0" smtClean="0">
                <a:solidFill>
                  <a:srgbClr val="163E73"/>
                </a:solidFill>
              </a:rPr>
              <a:t>Helping your AGENCY</a:t>
            </a:r>
            <a:endParaRPr lang="en-US" sz="1800" i="1" dirty="0">
              <a:solidFill>
                <a:srgbClr val="163E73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651500" y="6545263"/>
            <a:ext cx="1714500" cy="2921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BFC3199-1935-4028-8A05-02A74DC8EAFA}" type="datetime1">
              <a:rPr lang="en-US" smtClean="0"/>
              <a:pPr>
                <a:defRPr/>
              </a:pPr>
              <a:t>4/18/2013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Copyright © 2011 ThinkHR Corporation  |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C60EBB-2B8C-49D8-B0C3-25B34C479D0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50750" y="1382678"/>
            <a:ext cx="7959725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General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Benefits Compliance –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including COBRA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ERISA, HIPAA</a:t>
            </a:r>
          </a:p>
          <a:p>
            <a:endParaRPr lang="en-US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PPACA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related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compliance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"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Play or pay" information and options for benefits planning: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How to determine if a company is subject to the penalty;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How to determine large employer status (calculating the number of full-time employees);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How to determine the full-time status of employees; and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How to calculate the amount of a penalty payment.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Coverage limits and premium variations, standards for essential health benefits and preventive services rules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Health insurance exchanges and SHOPs information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973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787400"/>
            <a:ext cx="7620000" cy="558800"/>
          </a:xfrm>
        </p:spPr>
        <p:txBody>
          <a:bodyPr/>
          <a:lstStyle/>
          <a:p>
            <a:r>
              <a:rPr lang="en-US" dirty="0" smtClean="0"/>
              <a:t>Help when needed, Self-reliance, Education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5613400" y="6565900"/>
            <a:ext cx="1714500" cy="292100"/>
          </a:xfrm>
          <a:prstGeom prst="rect">
            <a:avLst/>
          </a:prstGeom>
        </p:spPr>
        <p:txBody>
          <a:bodyPr/>
          <a:lstStyle/>
          <a:p>
            <a:fld id="{D83AFD8C-004D-41ED-915A-FB3BE1A8D7FB}" type="datetime1">
              <a:rPr lang="en-US" smtClean="0"/>
              <a:pPr/>
              <a:t>4/18/2013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2011 ThinkHR Corporation  |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7EBF5-E74E-4643-B0EB-EB2B69EE35C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748321" y="1499757"/>
            <a:ext cx="1758950" cy="1702972"/>
            <a:chOff x="891196" y="975882"/>
            <a:chExt cx="1758950" cy="1702972"/>
          </a:xfrm>
        </p:grpSpPr>
        <p:pic>
          <p:nvPicPr>
            <p:cNvPr id="14" name="Picture 2" descr="http://www.jackiewilley.com/wp-content/uploads/image/Hotline.jpg"/>
            <p:cNvPicPr>
              <a:picLocks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899925" y="975882"/>
              <a:ext cx="1750221" cy="1686211"/>
            </a:xfrm>
            <a:prstGeom prst="ellipse">
              <a:avLst/>
            </a:prstGeom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15" name="Oval 14"/>
            <p:cNvSpPr>
              <a:spLocks/>
            </p:cNvSpPr>
            <p:nvPr/>
          </p:nvSpPr>
          <p:spPr bwMode="auto">
            <a:xfrm>
              <a:off x="891196" y="977755"/>
              <a:ext cx="1750221" cy="1701099"/>
            </a:xfrm>
            <a:prstGeom prst="ellipse">
              <a:avLst/>
            </a:prstGeom>
            <a:noFill/>
            <a:ln w="2857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>
              <a:innerShdw blurRad="63500" dist="50800" dir="13500000">
                <a:srgbClr val="000000">
                  <a:alpha val="50000"/>
                </a:srgb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3292476" y="2591594"/>
            <a:ext cx="2714631" cy="2609850"/>
            <a:chOff x="989808" y="2394554"/>
            <a:chExt cx="2337987" cy="2246834"/>
          </a:xfrm>
        </p:grpSpPr>
        <p:grpSp>
          <p:nvGrpSpPr>
            <p:cNvPr id="8" name="Group 69"/>
            <p:cNvGrpSpPr>
              <a:grpSpLocks/>
            </p:cNvGrpSpPr>
            <p:nvPr/>
          </p:nvGrpSpPr>
          <p:grpSpPr bwMode="auto">
            <a:xfrm>
              <a:off x="1008664" y="2394554"/>
              <a:ext cx="2319131" cy="2246834"/>
              <a:chOff x="-1152" y="751"/>
              <a:chExt cx="1152" cy="1057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 rot="-392233">
                <a:off x="-1152" y="751"/>
                <a:ext cx="1117" cy="1057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0" name="Oval 29"/>
              <p:cNvSpPr>
                <a:spLocks noChangeArrowheads="1"/>
              </p:cNvSpPr>
              <p:nvPr/>
            </p:nvSpPr>
            <p:spPr bwMode="auto">
              <a:xfrm rot="-392233">
                <a:off x="-1071" y="960"/>
                <a:ext cx="934" cy="754"/>
              </a:xfrm>
              <a:prstGeom prst="ellipse">
                <a:avLst/>
              </a:prstGeom>
              <a:gradFill rotWithShape="1">
                <a:gsLst>
                  <a:gs pos="1000">
                    <a:schemeClr val="accent2">
                      <a:alpha val="92000"/>
                    </a:schemeClr>
                  </a:gs>
                  <a:gs pos="100000">
                    <a:schemeClr val="accent2">
                      <a:lumMod val="40000"/>
                      <a:lumOff val="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1" name="Oval 38"/>
              <p:cNvSpPr>
                <a:spLocks noChangeArrowheads="1"/>
              </p:cNvSpPr>
              <p:nvPr/>
            </p:nvSpPr>
            <p:spPr bwMode="auto">
              <a:xfrm rot="-392233">
                <a:off x="-1007" y="787"/>
                <a:ext cx="770" cy="523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46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12700">
                <a:noFill/>
                <a:round/>
                <a:headEnd type="none" w="sm" len="sm"/>
                <a:tailEnd type="none" w="sm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AutoShape 35"/>
              <p:cNvSpPr>
                <a:spLocks noChangeArrowheads="1"/>
              </p:cNvSpPr>
              <p:nvPr/>
            </p:nvSpPr>
            <p:spPr bwMode="auto">
              <a:xfrm rot="-5961766">
                <a:off x="-786" y="1020"/>
                <a:ext cx="481" cy="1091"/>
              </a:xfrm>
              <a:prstGeom prst="moon">
                <a:avLst>
                  <a:gd name="adj" fmla="val 4944"/>
                </a:avLst>
              </a:prstGeom>
              <a:gradFill rotWithShape="0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>
                      <a:alpha val="29999"/>
                    </a:srgbClr>
                  </a:gs>
                </a:gsLst>
                <a:lin ang="5400000" scaled="1"/>
              </a:grad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4" name="Rectangle 9"/>
            <p:cNvSpPr>
              <a:spLocks noChangeArrowheads="1"/>
            </p:cNvSpPr>
            <p:nvPr/>
          </p:nvSpPr>
          <p:spPr bwMode="white">
            <a:xfrm>
              <a:off x="989808" y="2828797"/>
              <a:ext cx="2286029" cy="707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17961" dir="2700000" algn="ctr" rotWithShape="0">
                <a:schemeClr val="bg1">
                  <a:alpha val="50000"/>
                </a:schemeClr>
              </a:outerShdw>
            </a:effectLst>
          </p:spPr>
          <p:txBody>
            <a:bodyPr lIns="82124" tIns="41061" rIns="82124" bIns="41061" anchor="ctr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400" dirty="0" smtClean="0">
                  <a:solidFill>
                    <a:schemeClr val="bg1"/>
                  </a:solidFill>
                  <a:latin typeface="Arial"/>
                  <a:cs typeface="Arial"/>
                </a:rPr>
                <a:t>Ideal Solution Combines:</a:t>
              </a:r>
              <a:endParaRPr lang="en-US" sz="24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3" name=" 3"/>
          <p:cNvSpPr/>
          <p:nvPr/>
        </p:nvSpPr>
        <p:spPr>
          <a:xfrm rot="9718526">
            <a:off x="5196123" y="4118433"/>
            <a:ext cx="1022671" cy="1156565"/>
          </a:xfrm>
          <a:prstGeom prst="swooshArrow">
            <a:avLst>
              <a:gd name="adj1" fmla="val 15420"/>
              <a:gd name="adj2" fmla="val 25243"/>
            </a:avLst>
          </a:prstGeom>
          <a:gradFill rotWithShape="0">
            <a:gsLst>
              <a:gs pos="1000">
                <a:schemeClr val="accent2"/>
              </a:gs>
              <a:gs pos="79000">
                <a:schemeClr val="accent2">
                  <a:lumMod val="5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4" name=" 3"/>
          <p:cNvSpPr/>
          <p:nvPr/>
        </p:nvSpPr>
        <p:spPr>
          <a:xfrm rot="19047049">
            <a:off x="2694812" y="3191335"/>
            <a:ext cx="1022671" cy="1156565"/>
          </a:xfrm>
          <a:prstGeom prst="swooshArrow">
            <a:avLst>
              <a:gd name="adj1" fmla="val 15420"/>
              <a:gd name="adj2" fmla="val 25243"/>
            </a:avLst>
          </a:prstGeom>
          <a:gradFill rotWithShape="0">
            <a:gsLst>
              <a:gs pos="1000">
                <a:schemeClr val="accent2"/>
              </a:gs>
              <a:gs pos="79000">
                <a:schemeClr val="accent2">
                  <a:lumMod val="5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5" name=" 3"/>
          <p:cNvSpPr/>
          <p:nvPr/>
        </p:nvSpPr>
        <p:spPr>
          <a:xfrm rot="1505530">
            <a:off x="3629337" y="2010233"/>
            <a:ext cx="1022671" cy="1156565"/>
          </a:xfrm>
          <a:prstGeom prst="swooshArrow">
            <a:avLst>
              <a:gd name="adj1" fmla="val 15420"/>
              <a:gd name="adj2" fmla="val 25243"/>
            </a:avLst>
          </a:prstGeom>
          <a:gradFill rotWithShape="0">
            <a:gsLst>
              <a:gs pos="1000">
                <a:schemeClr val="accent2"/>
              </a:gs>
              <a:gs pos="79000">
                <a:schemeClr val="accent2">
                  <a:lumMod val="5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6" name=" 3"/>
          <p:cNvSpPr/>
          <p:nvPr/>
        </p:nvSpPr>
        <p:spPr>
          <a:xfrm rot="5400000">
            <a:off x="5089837" y="2327733"/>
            <a:ext cx="1022671" cy="1156565"/>
          </a:xfrm>
          <a:prstGeom prst="swooshArrow">
            <a:avLst>
              <a:gd name="adj1" fmla="val 15420"/>
              <a:gd name="adj2" fmla="val 25243"/>
            </a:avLst>
          </a:prstGeom>
          <a:gradFill rotWithShape="0">
            <a:gsLst>
              <a:gs pos="1000">
                <a:schemeClr val="accent2"/>
              </a:gs>
              <a:gs pos="79000">
                <a:schemeClr val="accent2">
                  <a:lumMod val="5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7" name=" 3"/>
          <p:cNvSpPr/>
          <p:nvPr/>
        </p:nvSpPr>
        <p:spPr>
          <a:xfrm rot="14897043">
            <a:off x="3560244" y="4651834"/>
            <a:ext cx="1022671" cy="1156565"/>
          </a:xfrm>
          <a:prstGeom prst="swooshArrow">
            <a:avLst>
              <a:gd name="adj1" fmla="val 15420"/>
              <a:gd name="adj2" fmla="val 25243"/>
            </a:avLst>
          </a:prstGeom>
          <a:gradFill rotWithShape="0">
            <a:gsLst>
              <a:gs pos="1000">
                <a:schemeClr val="accent2"/>
              </a:gs>
              <a:gs pos="79000">
                <a:schemeClr val="accent2">
                  <a:lumMod val="5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2020888" y="1983582"/>
            <a:ext cx="1241425" cy="124142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Rectangle 38"/>
          <p:cNvSpPr/>
          <p:nvPr/>
        </p:nvSpPr>
        <p:spPr>
          <a:xfrm>
            <a:off x="4611688" y="1564482"/>
            <a:ext cx="1241425" cy="124142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9" name="Group 20"/>
          <p:cNvGrpSpPr>
            <a:grpSpLocks/>
          </p:cNvGrpSpPr>
          <p:nvPr/>
        </p:nvGrpSpPr>
        <p:grpSpPr bwMode="auto">
          <a:xfrm>
            <a:off x="5983288" y="3532982"/>
            <a:ext cx="1738312" cy="646112"/>
            <a:chOff x="3937479" y="2454318"/>
            <a:chExt cx="1383766" cy="1242268"/>
          </a:xfrm>
        </p:grpSpPr>
        <p:sp>
          <p:nvSpPr>
            <p:cNvPr id="41" name="Rectangle 40"/>
            <p:cNvSpPr/>
            <p:nvPr/>
          </p:nvSpPr>
          <p:spPr>
            <a:xfrm>
              <a:off x="3937479" y="2454318"/>
              <a:ext cx="1242230" cy="124226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2" name="Rectangle 41"/>
            <p:cNvSpPr/>
            <p:nvPr/>
          </p:nvSpPr>
          <p:spPr>
            <a:xfrm>
              <a:off x="4079015" y="2454318"/>
              <a:ext cx="1242230" cy="12422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2860" tIns="22860" rIns="22860" bIns="22860" spcCol="1270" anchor="ctr"/>
            <a:lstStyle/>
            <a:p>
              <a:pPr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b="1" dirty="0">
                <a:solidFill>
                  <a:srgbClr val="0D2A5D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3" name="Rectangle 42"/>
          <p:cNvSpPr/>
          <p:nvPr/>
        </p:nvSpPr>
        <p:spPr>
          <a:xfrm>
            <a:off x="4281488" y="4993482"/>
            <a:ext cx="1241425" cy="124142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4" name="Rectangle 43"/>
          <p:cNvSpPr/>
          <p:nvPr/>
        </p:nvSpPr>
        <p:spPr>
          <a:xfrm>
            <a:off x="2020888" y="4396582"/>
            <a:ext cx="1241425" cy="124142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7" name="Rectangle 46"/>
          <p:cNvSpPr/>
          <p:nvPr/>
        </p:nvSpPr>
        <p:spPr>
          <a:xfrm>
            <a:off x="2472960" y="2509397"/>
            <a:ext cx="1217613" cy="78581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2860" tIns="22860" rIns="22860" bIns="22860" spcCol="127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  <a:defRPr/>
            </a:pPr>
            <a:endParaRPr lang="en-US" b="1" dirty="0">
              <a:solidFill>
                <a:srgbClr val="0D2A5D"/>
              </a:solidFill>
              <a:latin typeface="Arial"/>
              <a:cs typeface="Arial"/>
            </a:endParaRPr>
          </a:p>
        </p:txBody>
      </p:sp>
      <p:pic>
        <p:nvPicPr>
          <p:cNvPr id="49" name="Picture 5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3523" y="3937764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Rectangle 52"/>
          <p:cNvSpPr/>
          <p:nvPr/>
        </p:nvSpPr>
        <p:spPr>
          <a:xfrm>
            <a:off x="4139420" y="4076701"/>
            <a:ext cx="3691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+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097" y="3863467"/>
            <a:ext cx="1310177" cy="86131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071" y="1952564"/>
            <a:ext cx="1850190" cy="1387642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6223604" y="1749264"/>
            <a:ext cx="1717675" cy="1717675"/>
          </a:xfrm>
          <a:prstGeom prst="ellipse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21" y="4787513"/>
            <a:ext cx="1728557" cy="1462071"/>
          </a:xfrm>
          <a:prstGeom prst="rect">
            <a:avLst/>
          </a:prstGeom>
        </p:spPr>
      </p:pic>
      <p:sp>
        <p:nvSpPr>
          <p:cNvPr id="59" name="Oval 58"/>
          <p:cNvSpPr/>
          <p:nvPr/>
        </p:nvSpPr>
        <p:spPr>
          <a:xfrm>
            <a:off x="748321" y="4602684"/>
            <a:ext cx="1717675" cy="1717675"/>
          </a:xfrm>
          <a:prstGeom prst="ellipse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0" name="TextBox 39"/>
          <p:cNvSpPr txBox="1"/>
          <p:nvPr/>
        </p:nvSpPr>
        <p:spPr>
          <a:xfrm>
            <a:off x="2509023" y="1513297"/>
            <a:ext cx="2950389" cy="61555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LIVE HR HOTLINE</a:t>
            </a:r>
          </a:p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peak with HR Advisors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204744" y="3785364"/>
            <a:ext cx="2083071" cy="1107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HR LIBRARY</a:t>
            </a:r>
          </a:p>
          <a:p>
            <a:pPr algn="ctr"/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1,000’s of HR tools, forms, checklists and templates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567102" y="5635723"/>
            <a:ext cx="3884498" cy="61555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STAFF TRAINING</a:t>
            </a:r>
          </a:p>
          <a:p>
            <a:pPr algn="ctr"/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200+ courses for employees &amp; managers</a:t>
            </a:r>
          </a:p>
        </p:txBody>
      </p:sp>
    </p:spTree>
    <p:extLst>
      <p:ext uri="{BB962C8B-B14F-4D97-AF65-F5344CB8AC3E}">
        <p14:creationId xmlns:p14="http://schemas.microsoft.com/office/powerpoint/2010/main" val="90913338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/>
                <a:cs typeface="Arial" charset="0"/>
              </a:rPr>
              <a:t>HR Hotline</a:t>
            </a:r>
          </a:p>
        </p:txBody>
      </p:sp>
      <p:sp>
        <p:nvSpPr>
          <p:cNvPr id="26627" name="Content Placeholder 33"/>
          <p:cNvSpPr>
            <a:spLocks noGrp="1"/>
          </p:cNvSpPr>
          <p:nvPr>
            <p:ph idx="1"/>
          </p:nvPr>
        </p:nvSpPr>
        <p:spPr>
          <a:xfrm>
            <a:off x="622300" y="1839913"/>
            <a:ext cx="8089900" cy="4344987"/>
          </a:xfrm>
        </p:spPr>
        <p:txBody>
          <a:bodyPr/>
          <a:lstStyle/>
          <a:p>
            <a:pPr>
              <a:buNone/>
            </a:pPr>
            <a:r>
              <a:rPr lang="en-US" sz="2400" b="1" i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Expert HR Advice and Answers </a:t>
            </a:r>
          </a:p>
          <a:p>
            <a:pPr>
              <a:buNone/>
            </a:pPr>
            <a:r>
              <a:rPr lang="en-US" sz="2400" b="1" i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to Complex HR Questions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Available 11 hours per day (8am-7pm CST)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Target 100% Live answer rate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SPHR &amp; PHR certified consultants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Written answers always available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“Human” solution with guided search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 Advice, second opinions and best practices</a:t>
            </a:r>
          </a:p>
          <a:p>
            <a:pPr>
              <a:lnSpc>
                <a:spcPct val="150000"/>
              </a:lnSpc>
            </a:pPr>
            <a:r>
              <a:rPr lang="en-US" sz="2000" u="sng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Unlimited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 calls/e-mails for every client</a:t>
            </a:r>
          </a:p>
        </p:txBody>
      </p:sp>
      <p:sp>
        <p:nvSpPr>
          <p:cNvPr id="26628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1541565-5248-4AF5-A1B0-3726142C686F}" type="slidenum">
              <a:rPr lang="en-US" smtClean="0">
                <a:latin typeface="Arial" charset="0"/>
                <a:cs typeface="Arial" charset="0"/>
              </a:rPr>
              <a:pPr/>
              <a:t>5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6629" name="Date Placeholder 2"/>
          <p:cNvSpPr>
            <a:spLocks noGrp="1"/>
          </p:cNvSpPr>
          <p:nvPr>
            <p:ph type="dt" sz="quarter" idx="4294967295"/>
          </p:nvPr>
        </p:nvSpPr>
        <p:spPr bwMode="auto">
          <a:xfrm>
            <a:off x="5651500" y="6545263"/>
            <a:ext cx="1714500" cy="2921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0155C2E5-C963-4AC3-B6EB-BE06F523D9B1}" type="datetime1">
              <a:rPr lang="en-US" smtClean="0">
                <a:latin typeface="Arial" charset="0"/>
                <a:cs typeface="Arial" charset="0"/>
              </a:rPr>
              <a:pPr/>
              <a:t>4/18/2013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6630" name="Footer Placeholder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charset="0"/>
                <a:cs typeface="Arial" charset="0"/>
              </a:rPr>
              <a:t>Copyright © 2011 ThinkHR Corporation  |  </a:t>
            </a:r>
          </a:p>
        </p:txBody>
      </p:sp>
      <p:grpSp>
        <p:nvGrpSpPr>
          <p:cNvPr id="3" name="Group 47"/>
          <p:cNvGrpSpPr>
            <a:grpSpLocks/>
          </p:cNvGrpSpPr>
          <p:nvPr/>
        </p:nvGrpSpPr>
        <p:grpSpPr bwMode="auto">
          <a:xfrm>
            <a:off x="6468092" y="211438"/>
            <a:ext cx="1709738" cy="1709738"/>
            <a:chOff x="660402" y="1879599"/>
            <a:chExt cx="1709738" cy="1709738"/>
          </a:xfrm>
        </p:grpSpPr>
        <p:pic>
          <p:nvPicPr>
            <p:cNvPr id="14" name="Picture 20" descr="hrHotlin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0402" y="1879599"/>
              <a:ext cx="1701800" cy="170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Oval 14"/>
            <p:cNvSpPr/>
            <p:nvPr/>
          </p:nvSpPr>
          <p:spPr>
            <a:xfrm>
              <a:off x="660402" y="1879599"/>
              <a:ext cx="1709738" cy="1709738"/>
            </a:xfrm>
            <a:prstGeom prst="ellipse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4" name="Group 1"/>
          <p:cNvGrpSpPr/>
          <p:nvPr/>
        </p:nvGrpSpPr>
        <p:grpSpPr>
          <a:xfrm>
            <a:off x="7453527" y="1282013"/>
            <a:ext cx="986138" cy="892776"/>
            <a:chOff x="6946900" y="800100"/>
            <a:chExt cx="1709738" cy="1709738"/>
          </a:xfrm>
        </p:grpSpPr>
        <p:sp>
          <p:nvSpPr>
            <p:cNvPr id="19" name="Oval 18"/>
            <p:cNvSpPr/>
            <p:nvPr/>
          </p:nvSpPr>
          <p:spPr bwMode="auto">
            <a:xfrm>
              <a:off x="6946900" y="800100"/>
              <a:ext cx="1709738" cy="1709738"/>
            </a:xfrm>
            <a:prstGeom prst="ellipse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20" name="Picture 2" descr="http://www.jackiewilley.com/wp-content/uploads/image/Hotline.jpg"/>
            <p:cNvPicPr>
              <a:picLocks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6967328" y="825500"/>
              <a:ext cx="1660735" cy="1673797"/>
            </a:xfrm>
            <a:prstGeom prst="ellipse">
              <a:avLst/>
            </a:prstGeom>
            <a:ln w="63500" cap="rnd">
              <a:noFill/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sp>
        <p:nvSpPr>
          <p:cNvPr id="13" name="TextBox 12"/>
          <p:cNvSpPr txBox="1"/>
          <p:nvPr/>
        </p:nvSpPr>
        <p:spPr>
          <a:xfrm>
            <a:off x="6096907" y="3196072"/>
            <a:ext cx="2482458" cy="24314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Faster</a:t>
            </a:r>
          </a:p>
          <a:p>
            <a:pPr algn="ctr"/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Accurate</a:t>
            </a:r>
          </a:p>
          <a:p>
            <a:pPr algn="ctr"/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Scalable</a:t>
            </a:r>
          </a:p>
          <a:p>
            <a:pPr algn="ctr"/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Using </a:t>
            </a:r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ThinkHR’s</a:t>
            </a:r>
            <a:endParaRPr lang="en-US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AnswerBase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technology</a:t>
            </a:r>
            <a:endParaRPr lang="en-US" sz="16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0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/>
                <a:cs typeface="Arial" charset="0"/>
              </a:rPr>
              <a:t>HR Library</a:t>
            </a:r>
          </a:p>
        </p:txBody>
      </p:sp>
      <p:sp>
        <p:nvSpPr>
          <p:cNvPr id="28" name="Content Placeholder 27"/>
          <p:cNvSpPr>
            <a:spLocks noGrp="1"/>
          </p:cNvSpPr>
          <p:nvPr>
            <p:ph idx="1"/>
          </p:nvPr>
        </p:nvSpPr>
        <p:spPr>
          <a:xfrm>
            <a:off x="850900" y="1905000"/>
            <a:ext cx="7467600" cy="43942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Step-by-step compliance guidelines </a:t>
            </a:r>
          </a:p>
          <a:p>
            <a:r>
              <a:rPr lang="en-US" i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PPACA section - stay current &amp; informed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How to guides … interviews, hire and terminate etc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Step-by-step implementing COBRA and FMLA 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Job description builder and salary benchmarking 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Over 500 downloadable forms, posters and model notices 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Federal and state employment law information 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Local and federal HR News</a:t>
            </a:r>
          </a:p>
          <a:p>
            <a:pPr lvl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State &amp; Federal Compliance</a:t>
            </a:r>
          </a:p>
          <a:p>
            <a:pPr lvl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1,000’s of pages of content</a:t>
            </a:r>
          </a:p>
          <a:p>
            <a:pPr lvl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ea typeface="ＭＳ Ｐゴシック"/>
                <a:cs typeface="Arial" charset="0"/>
              </a:rPr>
              <a:t>Forms, Docs, Checklists, Tools</a:t>
            </a:r>
          </a:p>
        </p:txBody>
      </p:sp>
      <p:sp>
        <p:nvSpPr>
          <p:cNvPr id="28677" name="Date Placeholder 6"/>
          <p:cNvSpPr>
            <a:spLocks noGrp="1"/>
          </p:cNvSpPr>
          <p:nvPr>
            <p:ph type="dt" sz="quarter" idx="4294967295"/>
          </p:nvPr>
        </p:nvSpPr>
        <p:spPr bwMode="auto">
          <a:xfrm>
            <a:off x="5651500" y="6545263"/>
            <a:ext cx="1714500" cy="2921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8905BE82-3544-45D3-8D16-B4D9961FBC2C}" type="datetime1">
              <a:rPr lang="en-US" smtClean="0">
                <a:latin typeface="Arial" charset="0"/>
                <a:cs typeface="Arial" charset="0"/>
              </a:rPr>
              <a:pPr/>
              <a:t>4/18/2013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8678" name="Footer Placeholder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charset="0"/>
                <a:cs typeface="Arial" charset="0"/>
              </a:rPr>
              <a:t>Copyright © 2011 ThinkHR Corporation  |  </a:t>
            </a:r>
          </a:p>
        </p:txBody>
      </p:sp>
      <p:sp>
        <p:nvSpPr>
          <p:cNvPr id="28679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CD4C9CB-EA9C-487C-BB43-E50825A9F211}" type="slidenum">
              <a:rPr lang="en-US" smtClean="0">
                <a:latin typeface="Arial" charset="0"/>
                <a:cs typeface="Arial" charset="0"/>
              </a:rPr>
              <a:pPr/>
              <a:t>6</a:t>
            </a:fld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17" name="Picture 2" descr="http://www.thinkhr.com/services/images/sshots4.png"/>
          <p:cNvPicPr>
            <a:picLocks noChangeAspect="1" noChangeArrowheads="1"/>
          </p:cNvPicPr>
          <p:nvPr/>
        </p:nvPicPr>
        <p:blipFill>
          <a:blip r:embed="rId3" cstate="print"/>
          <a:srcRect l="4159" t="13210" r="2946" b="10175"/>
          <a:stretch>
            <a:fillRect/>
          </a:stretch>
        </p:blipFill>
        <p:spPr bwMode="auto">
          <a:xfrm>
            <a:off x="4723892" y="4318000"/>
            <a:ext cx="3886200" cy="1986317"/>
          </a:xfrm>
          <a:prstGeom prst="rect">
            <a:avLst/>
          </a:prstGeom>
          <a:noFill/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068" y="489816"/>
            <a:ext cx="2076324" cy="198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85968" y="6036585"/>
            <a:ext cx="31242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Updated Daily!</a:t>
            </a:r>
            <a:endParaRPr lang="en-US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50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7"/>
          <p:cNvSpPr>
            <a:spLocks noGrp="1"/>
          </p:cNvSpPr>
          <p:nvPr>
            <p:ph idx="1"/>
          </p:nvPr>
        </p:nvSpPr>
        <p:spPr>
          <a:xfrm>
            <a:off x="723900" y="1478334"/>
            <a:ext cx="4737100" cy="5495553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en-US" sz="11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HR- Employment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Benefits &amp; Leave,  Discrimination, Performance &amp; Termination, Staffing &amp; Training</a:t>
            </a:r>
          </a:p>
          <a:p>
            <a:pPr>
              <a:defRPr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Workplace Safety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Construction, Emergency planning, Equipment &amp; process, Ergonomics, Hazardous Substance &amp; materials, Personnel Safety, Transportation</a:t>
            </a:r>
          </a:p>
          <a:p>
            <a:pPr>
              <a:defRPr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Environmental Compliance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Air, Asbestos, Waste, HAZWOPER, PPE, SPCC, SWPPP</a:t>
            </a:r>
          </a:p>
          <a:p>
            <a:pPr>
              <a:defRPr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Customer Service-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Challenging situations, Communication skills, Employee attitude, Supervising</a:t>
            </a:r>
          </a:p>
          <a:p>
            <a:pPr>
              <a:defRPr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Unlawful Harassment Prevention –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approved CA 1825</a:t>
            </a:r>
          </a:p>
          <a:p>
            <a:pPr>
              <a:defRPr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Wellness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Creating a program, Workplace wellness (nutrition, back safety,  aging, sleep, stress)</a:t>
            </a:r>
          </a:p>
        </p:txBody>
      </p:sp>
      <p:sp>
        <p:nvSpPr>
          <p:cNvPr id="2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31DE670-3AEB-441C-A1C4-88E4E478BB9B}" type="slidenum">
              <a:rPr lang="en-US" smtClean="0">
                <a:latin typeface="Arial" charset="0"/>
                <a:cs typeface="Arial" charset="0"/>
              </a:rPr>
              <a:pPr/>
              <a:t>7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9702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5651500" y="6545263"/>
            <a:ext cx="1714500" cy="2921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446A8099-EBCD-470B-9781-266E80685240}" type="datetime1">
              <a:rPr lang="en-US" smtClean="0">
                <a:latin typeface="Arial" charset="0"/>
                <a:cs typeface="Arial" charset="0"/>
              </a:rPr>
              <a:pPr/>
              <a:t>4/18/2013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9703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charset="0"/>
                <a:cs typeface="Arial" charset="0"/>
              </a:rPr>
              <a:t>Copyright © 2011 ThinkHR Corporation  |  </a:t>
            </a:r>
          </a:p>
        </p:txBody>
      </p:sp>
      <p:sp>
        <p:nvSpPr>
          <p:cNvPr id="2969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/>
                <a:cs typeface="Arial" charset="0"/>
              </a:rPr>
              <a:t>Staff Training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782" y="476254"/>
            <a:ext cx="1980000" cy="19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003"/>
          <a:stretch/>
        </p:blipFill>
        <p:spPr bwMode="auto">
          <a:xfrm>
            <a:off x="5455141" y="2794001"/>
            <a:ext cx="3080582" cy="322580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 rot="1291261">
            <a:off x="5439881" y="4330442"/>
            <a:ext cx="3190884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200+ Web Courses!</a:t>
            </a:r>
            <a:endParaRPr lang="en-US" sz="2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3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020" y="4089400"/>
            <a:ext cx="2128836" cy="179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/>
                <a:cs typeface="Arial" charset="0"/>
              </a:rPr>
              <a:t>Easy access to </a:t>
            </a:r>
            <a:r>
              <a:rPr lang="en-US" dirty="0" err="1" smtClean="0">
                <a:latin typeface="Arial" charset="0"/>
                <a:ea typeface="ＭＳ Ｐゴシック"/>
                <a:cs typeface="Arial" charset="0"/>
              </a:rPr>
              <a:t>ThinkHR</a:t>
            </a:r>
            <a:endParaRPr lang="en-US" dirty="0" smtClean="0">
              <a:latin typeface="Arial" charset="0"/>
              <a:ea typeface="ＭＳ Ｐゴシック"/>
              <a:cs typeface="Arial" charset="0"/>
            </a:endParaRPr>
          </a:p>
        </p:txBody>
      </p:sp>
      <p:sp>
        <p:nvSpPr>
          <p:cNvPr id="18434" name="Date Placeholder 21"/>
          <p:cNvSpPr>
            <a:spLocks noGrp="1"/>
          </p:cNvSpPr>
          <p:nvPr>
            <p:ph type="dt" sz="quarter" idx="4294967295"/>
          </p:nvPr>
        </p:nvSpPr>
        <p:spPr bwMode="auto">
          <a:xfrm>
            <a:off x="5613400" y="6565900"/>
            <a:ext cx="1714500" cy="2921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June 7, 2011</a:t>
            </a:r>
          </a:p>
        </p:txBody>
      </p:sp>
      <p:sp>
        <p:nvSpPr>
          <p:cNvPr id="18435" name="Footer Placeholder 2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charset="0"/>
                <a:cs typeface="Arial" charset="0"/>
              </a:rPr>
              <a:t>Copyright © 2011 </a:t>
            </a:r>
            <a:r>
              <a:rPr lang="en-US" dirty="0" err="1" smtClean="0">
                <a:latin typeface="Arial" charset="0"/>
                <a:cs typeface="Arial" charset="0"/>
              </a:rPr>
              <a:t>ThinkHR</a:t>
            </a:r>
            <a:r>
              <a:rPr lang="en-US" dirty="0" smtClean="0">
                <a:latin typeface="Arial" charset="0"/>
                <a:cs typeface="Arial" charset="0"/>
              </a:rPr>
              <a:t> Corporation  |  </a:t>
            </a:r>
          </a:p>
        </p:txBody>
      </p:sp>
      <p:sp>
        <p:nvSpPr>
          <p:cNvPr id="18436" name="Slide Number Placeholder 7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556B1E2-92CE-4859-A96F-BD678BFFA3F4}" type="slidenum">
              <a:rPr lang="en-US" smtClean="0">
                <a:latin typeface="Arial" charset="0"/>
                <a:cs typeface="Arial" charset="0"/>
              </a:rPr>
              <a:pPr/>
              <a:t>8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8437" name="Line 84"/>
          <p:cNvSpPr>
            <a:spLocks noChangeShapeType="1"/>
          </p:cNvSpPr>
          <p:nvPr/>
        </p:nvSpPr>
        <p:spPr bwMode="auto">
          <a:xfrm>
            <a:off x="3289300" y="-12700"/>
            <a:ext cx="3797300" cy="12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39" name="Content Placeholder 22"/>
          <p:cNvSpPr txBox="1">
            <a:spLocks/>
          </p:cNvSpPr>
          <p:nvPr/>
        </p:nvSpPr>
        <p:spPr bwMode="auto">
          <a:xfrm>
            <a:off x="7010400" y="2336800"/>
            <a:ext cx="11176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rgbClr val="13253D"/>
              </a:buClr>
            </a:pPr>
            <a:r>
              <a:rPr lang="en-US" sz="1400">
                <a:solidFill>
                  <a:srgbClr val="0D2A5D"/>
                </a:solidFill>
              </a:rPr>
              <a:t>HR Hotline</a:t>
            </a:r>
            <a:endParaRPr lang="en-US" sz="1400">
              <a:solidFill>
                <a:srgbClr val="0D2A5D"/>
              </a:solidFill>
              <a:ea typeface="ＭＳ Ｐゴシック"/>
              <a:cs typeface="Arial" charset="0"/>
            </a:endParaRPr>
          </a:p>
        </p:txBody>
      </p:sp>
      <p:sp>
        <p:nvSpPr>
          <p:cNvPr id="18440" name="Content Placeholder 22"/>
          <p:cNvSpPr txBox="1">
            <a:spLocks/>
          </p:cNvSpPr>
          <p:nvPr/>
        </p:nvSpPr>
        <p:spPr bwMode="auto">
          <a:xfrm>
            <a:off x="6794500" y="4051300"/>
            <a:ext cx="15494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>
                <a:solidFill>
                  <a:srgbClr val="0D2A5D"/>
                </a:solidFill>
              </a:rPr>
              <a:t>HR Library</a:t>
            </a:r>
          </a:p>
        </p:txBody>
      </p:sp>
      <p:grpSp>
        <p:nvGrpSpPr>
          <p:cNvPr id="3" name="Group 56"/>
          <p:cNvGrpSpPr>
            <a:grpSpLocks noChangeAspect="1"/>
          </p:cNvGrpSpPr>
          <p:nvPr/>
        </p:nvGrpSpPr>
        <p:grpSpPr bwMode="auto">
          <a:xfrm flipH="1">
            <a:off x="7137400" y="1435100"/>
            <a:ext cx="908050" cy="914400"/>
            <a:chOff x="965200" y="1714500"/>
            <a:chExt cx="1709928" cy="1722628"/>
          </a:xfrm>
        </p:grpSpPr>
        <p:pic>
          <p:nvPicPr>
            <p:cNvPr id="18483" name="Picture 57" descr="hrHotlin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5200" y="1714500"/>
              <a:ext cx="1701800" cy="170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" name="Oval 58"/>
            <p:cNvSpPr/>
            <p:nvPr/>
          </p:nvSpPr>
          <p:spPr>
            <a:xfrm>
              <a:off x="965200" y="1726463"/>
              <a:ext cx="1709928" cy="1710665"/>
            </a:xfrm>
            <a:prstGeom prst="ellipse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8446" name="Content Placeholder 22"/>
          <p:cNvSpPr txBox="1">
            <a:spLocks/>
          </p:cNvSpPr>
          <p:nvPr/>
        </p:nvSpPr>
        <p:spPr bwMode="auto">
          <a:xfrm>
            <a:off x="6832600" y="5753100"/>
            <a:ext cx="15494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>
                <a:solidFill>
                  <a:srgbClr val="0D2A5D"/>
                </a:solidFill>
              </a:rPr>
              <a:t>HR Training</a:t>
            </a:r>
          </a:p>
        </p:txBody>
      </p: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3121025" y="1582738"/>
            <a:ext cx="1025525" cy="944562"/>
            <a:chOff x="3223015" y="1709912"/>
            <a:chExt cx="1025570" cy="944388"/>
          </a:xfrm>
        </p:grpSpPr>
        <p:pic>
          <p:nvPicPr>
            <p:cNvPr id="17501" name="Picture 2" descr="http://www.jackiewilley.com/wp-content/uploads/image/Hotline.jpg"/>
            <p:cNvPicPr>
              <a:picLocks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3233601" y="1729775"/>
              <a:ext cx="1014984" cy="924525"/>
            </a:xfrm>
            <a:prstGeom prst="ellipse">
              <a:avLst/>
            </a:prstGeom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72" name="Oval 71"/>
            <p:cNvSpPr>
              <a:spLocks/>
            </p:cNvSpPr>
            <p:nvPr/>
          </p:nvSpPr>
          <p:spPr bwMode="auto">
            <a:xfrm>
              <a:off x="3223015" y="1709912"/>
              <a:ext cx="1014984" cy="932688"/>
            </a:xfrm>
            <a:prstGeom prst="ellipse">
              <a:avLst/>
            </a:prstGeom>
            <a:noFill/>
            <a:ln w="2857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>
              <a:innerShdw blurRad="63500" dist="50800" dir="13500000">
                <a:srgbClr val="000000">
                  <a:alpha val="50000"/>
                </a:srgb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 rot="10800000">
            <a:off x="4102100" y="1892300"/>
            <a:ext cx="2947988" cy="103188"/>
            <a:chOff x="5520792" y="1121957"/>
            <a:chExt cx="2948805" cy="103909"/>
          </a:xfrm>
        </p:grpSpPr>
        <p:cxnSp>
          <p:nvCxnSpPr>
            <p:cNvPr id="43" name="Straight Connector 42"/>
            <p:cNvCxnSpPr>
              <a:stCxn id="44" idx="6"/>
            </p:cNvCxnSpPr>
            <p:nvPr/>
          </p:nvCxnSpPr>
          <p:spPr>
            <a:xfrm>
              <a:off x="5619244" y="1169915"/>
              <a:ext cx="2845588" cy="12789"/>
            </a:xfrm>
            <a:prstGeom prst="line">
              <a:avLst/>
            </a:prstGeom>
            <a:ln>
              <a:solidFill>
                <a:srgbClr val="163E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/>
            <p:cNvSpPr>
              <a:spLocks noChangeArrowheads="1"/>
            </p:cNvSpPr>
            <p:nvPr/>
          </p:nvSpPr>
          <p:spPr bwMode="auto">
            <a:xfrm>
              <a:off x="5520792" y="1126753"/>
              <a:ext cx="103217" cy="103908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163E73"/>
              </a:solidFill>
              <a:round/>
              <a:headEnd/>
              <a:tailEnd/>
            </a:ln>
          </p:spPr>
          <p:txBody>
            <a:bodyPr rot="10800000"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j-lt"/>
              </a:endParaRPr>
            </a:p>
          </p:txBody>
        </p:sp>
      </p:grpSp>
      <p:sp>
        <p:nvSpPr>
          <p:cNvPr id="18450" name="Line 80"/>
          <p:cNvSpPr>
            <a:spLocks noChangeShapeType="1"/>
          </p:cNvSpPr>
          <p:nvPr/>
        </p:nvSpPr>
        <p:spPr bwMode="auto">
          <a:xfrm flipH="1">
            <a:off x="5332413" y="3619500"/>
            <a:ext cx="4762" cy="1803400"/>
          </a:xfrm>
          <a:prstGeom prst="line">
            <a:avLst/>
          </a:prstGeom>
          <a:noFill/>
          <a:ln w="6350" algn="ctr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69" name="Straight Connector 68"/>
          <p:cNvCxnSpPr/>
          <p:nvPr/>
        </p:nvCxnSpPr>
        <p:spPr bwMode="auto">
          <a:xfrm rot="16200000" flipV="1">
            <a:off x="2870994" y="3244056"/>
            <a:ext cx="1454150" cy="7938"/>
          </a:xfrm>
          <a:prstGeom prst="line">
            <a:avLst/>
          </a:prstGeom>
          <a:ln>
            <a:solidFill>
              <a:srgbClr val="163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/>
          <p:cNvSpPr>
            <a:spLocks noChangeArrowheads="1"/>
          </p:cNvSpPr>
          <p:nvPr/>
        </p:nvSpPr>
        <p:spPr bwMode="auto">
          <a:xfrm rot="-5400000">
            <a:off x="3562350" y="3916363"/>
            <a:ext cx="103187" cy="103188"/>
          </a:xfrm>
          <a:prstGeom prst="ellipse">
            <a:avLst/>
          </a:prstGeom>
          <a:solidFill>
            <a:schemeClr val="bg1"/>
          </a:solidFill>
          <a:ln w="25400" algn="ctr">
            <a:solidFill>
              <a:srgbClr val="163E73"/>
            </a:solidFill>
            <a:round/>
            <a:headEnd/>
            <a:tailEnd/>
          </a:ln>
        </p:spPr>
        <p:txBody>
          <a:bodyPr rot="10800000"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j-lt"/>
            </a:endParaRPr>
          </a:p>
        </p:txBody>
      </p: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1890713" y="3249613"/>
            <a:ext cx="1716087" cy="103187"/>
            <a:chOff x="5520792" y="1121957"/>
            <a:chExt cx="1716410" cy="103909"/>
          </a:xfrm>
        </p:grpSpPr>
        <p:cxnSp>
          <p:nvCxnSpPr>
            <p:cNvPr id="74" name="Straight Connector 73"/>
            <p:cNvCxnSpPr>
              <a:stCxn id="75" idx="6"/>
            </p:cNvCxnSpPr>
            <p:nvPr/>
          </p:nvCxnSpPr>
          <p:spPr>
            <a:xfrm>
              <a:off x="5623998" y="1174711"/>
              <a:ext cx="1613204" cy="1599"/>
            </a:xfrm>
            <a:prstGeom prst="line">
              <a:avLst/>
            </a:prstGeom>
            <a:ln>
              <a:solidFill>
                <a:srgbClr val="163E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Oval 74"/>
            <p:cNvSpPr/>
            <p:nvPr/>
          </p:nvSpPr>
          <p:spPr>
            <a:xfrm>
              <a:off x="5520792" y="1121957"/>
              <a:ext cx="103206" cy="103909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163E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546100" y="2167506"/>
            <a:ext cx="1435100" cy="1642673"/>
            <a:chOff x="1031285" y="2440574"/>
            <a:chExt cx="1206500" cy="1330684"/>
          </a:xfrm>
        </p:grpSpPr>
        <p:sp>
          <p:nvSpPr>
            <p:cNvPr id="18465" name="Content Placeholder 22"/>
            <p:cNvSpPr txBox="1">
              <a:spLocks/>
            </p:cNvSpPr>
            <p:nvPr/>
          </p:nvSpPr>
          <p:spPr bwMode="auto">
            <a:xfrm>
              <a:off x="1031285" y="2440574"/>
              <a:ext cx="12065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spcBef>
                  <a:spcPct val="20000"/>
                </a:spcBef>
                <a:buClr>
                  <a:srgbClr val="13253D"/>
                </a:buClr>
              </a:pPr>
              <a:r>
                <a:rPr lang="en-US" sz="1600" dirty="0">
                  <a:solidFill>
                    <a:srgbClr val="0D2A5D"/>
                  </a:solidFill>
                </a:rPr>
                <a:t>Customer</a:t>
              </a:r>
              <a:endParaRPr lang="en-US" sz="1600" dirty="0">
                <a:solidFill>
                  <a:srgbClr val="0D2A5D"/>
                </a:solidFill>
                <a:ea typeface="ＭＳ Ｐゴシック"/>
                <a:cs typeface="Arial" charset="0"/>
              </a:endParaRPr>
            </a:p>
          </p:txBody>
        </p:sp>
        <p:pic>
          <p:nvPicPr>
            <p:cNvPr id="18466" name="Picture 59" descr="person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67421" y="2742322"/>
              <a:ext cx="701079" cy="1028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71" name="Straight Connector 70"/>
          <p:cNvCxnSpPr>
            <a:cxnSpLocks noChangeShapeType="1"/>
          </p:cNvCxnSpPr>
          <p:nvPr/>
        </p:nvCxnSpPr>
        <p:spPr bwMode="auto">
          <a:xfrm rot="10800000" flipV="1">
            <a:off x="4573588" y="4546600"/>
            <a:ext cx="760412" cy="0"/>
          </a:xfrm>
          <a:prstGeom prst="line">
            <a:avLst/>
          </a:prstGeom>
          <a:noFill/>
          <a:ln w="9525" algn="ctr">
            <a:solidFill>
              <a:srgbClr val="163E73"/>
            </a:solidFill>
            <a:round/>
            <a:headEnd/>
            <a:tailEnd/>
          </a:ln>
        </p:spPr>
      </p:cxnSp>
      <p:grpSp>
        <p:nvGrpSpPr>
          <p:cNvPr id="8" name="Group 25"/>
          <p:cNvGrpSpPr>
            <a:grpSpLocks/>
          </p:cNvGrpSpPr>
          <p:nvPr/>
        </p:nvGrpSpPr>
        <p:grpSpPr bwMode="auto">
          <a:xfrm flipH="1">
            <a:off x="5332413" y="3578225"/>
            <a:ext cx="1716087" cy="103188"/>
            <a:chOff x="5520792" y="1121957"/>
            <a:chExt cx="1716410" cy="103909"/>
          </a:xfrm>
        </p:grpSpPr>
        <p:cxnSp>
          <p:nvCxnSpPr>
            <p:cNvPr id="78" name="Straight Connector 77"/>
            <p:cNvCxnSpPr>
              <a:stCxn id="79" idx="6"/>
            </p:cNvCxnSpPr>
            <p:nvPr/>
          </p:nvCxnSpPr>
          <p:spPr>
            <a:xfrm>
              <a:off x="5623998" y="1174711"/>
              <a:ext cx="1613204" cy="1598"/>
            </a:xfrm>
            <a:prstGeom prst="line">
              <a:avLst/>
            </a:prstGeom>
            <a:ln>
              <a:solidFill>
                <a:srgbClr val="163E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Oval 78"/>
            <p:cNvSpPr/>
            <p:nvPr/>
          </p:nvSpPr>
          <p:spPr>
            <a:xfrm>
              <a:off x="5520792" y="1121957"/>
              <a:ext cx="103206" cy="103909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163E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</p:grpSp>
      <p:grpSp>
        <p:nvGrpSpPr>
          <p:cNvPr id="9" name="Group 25"/>
          <p:cNvGrpSpPr>
            <a:grpSpLocks/>
          </p:cNvGrpSpPr>
          <p:nvPr/>
        </p:nvGrpSpPr>
        <p:grpSpPr bwMode="auto">
          <a:xfrm flipH="1">
            <a:off x="5332413" y="5381625"/>
            <a:ext cx="1716087" cy="103188"/>
            <a:chOff x="5520792" y="1121957"/>
            <a:chExt cx="1716410" cy="103909"/>
          </a:xfrm>
        </p:grpSpPr>
        <p:cxnSp>
          <p:nvCxnSpPr>
            <p:cNvPr id="81" name="Straight Connector 80"/>
            <p:cNvCxnSpPr>
              <a:stCxn id="82" idx="6"/>
            </p:cNvCxnSpPr>
            <p:nvPr/>
          </p:nvCxnSpPr>
          <p:spPr>
            <a:xfrm>
              <a:off x="5623998" y="1174711"/>
              <a:ext cx="1613204" cy="1598"/>
            </a:xfrm>
            <a:prstGeom prst="line">
              <a:avLst/>
            </a:prstGeom>
            <a:ln>
              <a:solidFill>
                <a:srgbClr val="163E7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Oval 81"/>
            <p:cNvSpPr/>
            <p:nvPr/>
          </p:nvSpPr>
          <p:spPr>
            <a:xfrm>
              <a:off x="5520792" y="1121957"/>
              <a:ext cx="103206" cy="103909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163E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+mj-lt"/>
              </a:endParaRPr>
            </a:p>
          </p:txBody>
        </p:sp>
      </p:grpSp>
      <p:sp>
        <p:nvSpPr>
          <p:cNvPr id="54" name="Oval 53"/>
          <p:cNvSpPr/>
          <p:nvPr/>
        </p:nvSpPr>
        <p:spPr bwMode="auto">
          <a:xfrm>
            <a:off x="3554413" y="2513013"/>
            <a:ext cx="103187" cy="103187"/>
          </a:xfrm>
          <a:prstGeom prst="ellipse">
            <a:avLst/>
          </a:prstGeom>
          <a:solidFill>
            <a:schemeClr val="bg1"/>
          </a:solidFill>
          <a:ln>
            <a:solidFill>
              <a:srgbClr val="163E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+mj-lt"/>
            </a:endParaRPr>
          </a:p>
        </p:txBody>
      </p:sp>
      <p:pic>
        <p:nvPicPr>
          <p:cNvPr id="2" name="Picture 49"/>
          <p:cNvPicPr>
            <a:picLocks noChangeAspect="1"/>
          </p:cNvPicPr>
          <p:nvPr/>
        </p:nvPicPr>
        <p:blipFill>
          <a:blip r:embed="rId6" cstate="print"/>
          <a:srcRect l="8000" t="20493" r="61200" b="15984"/>
          <a:stretch>
            <a:fillRect/>
          </a:stretch>
        </p:blipFill>
        <p:spPr bwMode="auto">
          <a:xfrm>
            <a:off x="2493548" y="4038602"/>
            <a:ext cx="663851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85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200" y="3136900"/>
            <a:ext cx="998837" cy="9525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036" y="4845054"/>
            <a:ext cx="933446" cy="933446"/>
          </a:xfrm>
          <a:prstGeom prst="rect">
            <a:avLst/>
          </a:prstGeom>
        </p:spPr>
      </p:pic>
      <p:sp>
        <p:nvSpPr>
          <p:cNvPr id="40" name="Content Placeholder 22"/>
          <p:cNvSpPr txBox="1">
            <a:spLocks/>
          </p:cNvSpPr>
          <p:nvPr/>
        </p:nvSpPr>
        <p:spPr bwMode="auto">
          <a:xfrm>
            <a:off x="558800" y="3759200"/>
            <a:ext cx="15494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 smtClean="0">
                <a:solidFill>
                  <a:srgbClr val="0D2A5D"/>
                </a:solidFill>
              </a:rPr>
              <a:t> </a:t>
            </a:r>
            <a:endParaRPr lang="en-US" sz="1400" dirty="0">
              <a:solidFill>
                <a:srgbClr val="0D2A5D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80648" y="4773169"/>
            <a:ext cx="3225800" cy="61555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Easy Access:</a:t>
            </a:r>
          </a:p>
          <a:p>
            <a:pPr algn="ctr"/>
            <a:r>
              <a:rPr lang="en-US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Broker Website or custom URL</a:t>
            </a:r>
            <a:endParaRPr lang="en-US" sz="16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99342" y="1989572"/>
            <a:ext cx="248245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877-225-1101</a:t>
            </a:r>
            <a:endParaRPr lang="en-US" sz="16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0" y="596900"/>
            <a:ext cx="7620000" cy="558800"/>
          </a:xfrm>
        </p:spPr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randed ThinkHR Live portal</a:t>
            </a:r>
          </a:p>
        </p:txBody>
      </p:sp>
      <p:sp>
        <p:nvSpPr>
          <p:cNvPr id="21506" name="Date Placeholder 21"/>
          <p:cNvSpPr>
            <a:spLocks noGrp="1"/>
          </p:cNvSpPr>
          <p:nvPr>
            <p:ph type="dt" sz="quarter" idx="4294967295"/>
          </p:nvPr>
        </p:nvSpPr>
        <p:spPr>
          <a:xfrm>
            <a:off x="5613400" y="6565900"/>
            <a:ext cx="1714500" cy="292100"/>
          </a:xfrm>
          <a:prstGeom prst="rect">
            <a:avLst/>
          </a:prstGeom>
        </p:spPr>
        <p:txBody>
          <a:bodyPr/>
          <a:lstStyle/>
          <a:p>
            <a:fld id="{BBC2FB76-F248-464F-85B4-098DBA5DB890}" type="datetime1">
              <a:rPr lang="en-US" smtClean="0"/>
              <a:pPr/>
              <a:t>4/18/2013</a:t>
            </a:fld>
            <a:endParaRPr lang="en-US" smtClean="0"/>
          </a:p>
        </p:txBody>
      </p:sp>
      <p:sp>
        <p:nvSpPr>
          <p:cNvPr id="21507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2011 ThinkHR Corporation  |  </a:t>
            </a:r>
          </a:p>
        </p:txBody>
      </p:sp>
      <p:sp>
        <p:nvSpPr>
          <p:cNvPr id="21508" name="Slide Number Placeholder 7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6674-EACF-4D9A-9C08-69E449961324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1509" name="Line 84"/>
          <p:cNvSpPr>
            <a:spLocks noChangeShapeType="1"/>
          </p:cNvSpPr>
          <p:nvPr/>
        </p:nvSpPr>
        <p:spPr bwMode="auto">
          <a:xfrm>
            <a:off x="3289300" y="-12700"/>
            <a:ext cx="3797300" cy="12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03300" y="1714500"/>
            <a:ext cx="2311400" cy="40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1136752"/>
            <a:ext cx="7569200" cy="5289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9"/>
          <p:cNvPicPr>
            <a:picLocks noChangeAspect="1"/>
          </p:cNvPicPr>
          <p:nvPr/>
        </p:nvPicPr>
        <p:blipFill>
          <a:blip r:embed="rId3" cstate="print"/>
          <a:srcRect l="8000" t="20493" r="61200" b="15984"/>
          <a:stretch>
            <a:fillRect/>
          </a:stretch>
        </p:blipFill>
        <p:spPr bwMode="auto">
          <a:xfrm>
            <a:off x="787399" y="1308100"/>
            <a:ext cx="1756229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85800" dist="38100" dir="2700000">
              <a:srgbClr val="000000">
                <a:alpha val="43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3029342" y="3107172"/>
            <a:ext cx="2482458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E-Mail Questions</a:t>
            </a:r>
            <a:endParaRPr lang="en-US" sz="16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Introducing: &amp;#x0D;&amp;#x0A;ThinkHR LIVE&amp;#x0D;&amp;#x0A;Expert HR advice &amp;#x0D;&amp;#x0A;when you need it&amp;quot;&quot;/&gt;&lt;property id=&quot;20307&quot; value=&quot;291&quot;/&gt;&lt;/object&gt;&lt;object type=&quot;3&quot; unique_id=&quot;10005&quot;&gt;&lt;property id=&quot;20148&quot; value=&quot;5&quot;/&gt;&lt;property id=&quot;20300&quot; value=&quot;Slide 2 - &amp;quot;All business have tough HR questions&amp;quot;&quot;/&gt;&lt;property id=&quot;20307&quot; value=&quot;309&quot;/&gt;&lt;/object&gt;&lt;object type=&quot;3&quot; unique_id=&quot;10007&quot;&gt;&lt;property id=&quot;20148&quot; value=&quot;5&quot;/&gt;&lt;property id=&quot;20300&quot; value=&quot;Slide 4 - &amp;quot;ThinkHR LIVE puts human back in HR advice&amp;quot;&quot;/&gt;&lt;property id=&quot;20307&quot; value=&quot;314&quot;/&gt;&lt;/object&gt;&lt;object type=&quot;3&quot; unique_id=&quot;10008&quot;&gt;&lt;property id=&quot;20148&quot; value=&quot;5&quot;/&gt;&lt;property id=&quot;20300&quot; value=&quot;Slide 5 - &amp;quot;Part of your Client’s “services eco-system”&amp;quot;&quot;/&gt;&lt;property id=&quot;20307&quot; value=&quot;325&quot;/&gt;&lt;/object&gt;&lt;object type=&quot;3&quot; unique_id=&quot;10009&quot;&gt;&lt;property id=&quot;20148&quot; value=&quot;5&quot;/&gt;&lt;property id=&quot;20300&quot; value=&quot;Slide 6 - &amp;quot;We do the work, you get the credit&amp;quot;&quot;/&gt;&lt;property id=&quot;20307&quot; value=&quot;322&quot;/&gt;&lt;/object&gt;&lt;object type=&quot;3&quot; unique_id=&quot;10010&quot;&gt;&lt;property id=&quot;20148&quot; value=&quot;5&quot;/&gt;&lt;property id=&quot;20300&quot; value=&quot;Slide 7 - &amp;quot;ThinkHR LIVE revenue sharing models &amp;quot;&quot;/&gt;&lt;property id=&quot;20307&quot; value=&quot;327&quot;/&gt;&lt;/object&gt;&lt;object type=&quot;3&quot; unique_id=&quot;10011&quot;&gt;&lt;property id=&quot;20148&quot; value=&quot;5&quot;/&gt;&lt;property id=&quot;20300&quot; value=&quot;Slide 8 - &amp;quot;THR Partner Model: Co-branded Service&amp;quot;&quot;/&gt;&lt;property id=&quot;20307&quot; value=&quot;312&quot;/&gt;&lt;/object&gt;&lt;object type=&quot;3&quot; unique_id=&quot;10012&quot;&gt;&lt;property id=&quot;20148&quot; value=&quot;5&quot;/&gt;&lt;property id=&quot;20300&quot; value=&quot;Slide 9 - &amp;quot;THR Partner Model: Easy Management&amp;quot;&quot;/&gt;&lt;property id=&quot;20307&quot; value=&quot;330&quot;/&gt;&lt;/object&gt;&lt;object type=&quot;3&quot; unique_id=&quot;10013&quot;&gt;&lt;property id=&quot;20148&quot; value=&quot;5&quot;/&gt;&lt;property id=&quot;20300&quot; value=&quot;Slide 10 - &amp;quot;THR Partner Model: Fast Launch &amp;quot;&quot;/&gt;&lt;property id=&quot;20307&quot; value=&quot;298&quot;/&gt;&lt;/object&gt;&lt;object type=&quot;3&quot; unique_id=&quot;10014&quot;&gt;&lt;property id=&quot;20148&quot; value=&quot;5&quot;/&gt;&lt;property id=&quot;20300&quot; value=&quot;Slide 11 - &amp;quot;ThinkHR LIVE partners across US&amp;quot;&quot;/&gt;&lt;property id=&quot;20307&quot; value=&quot;329&quot;/&gt;&lt;/object&gt;&lt;object type=&quot;3&quot; unique_id=&quot;10015&quot;&gt;&lt;property id=&quot;20148&quot; value=&quot;5&quot;/&gt;&lt;property id=&quot;20300&quot; value=&quot;Slide 12&quot;/&gt;&lt;property id=&quot;20307&quot; value=&quot;324&quot;/&gt;&lt;/object&gt;&lt;object type=&quot;3&quot; unique_id=&quot;10016&quot;&gt;&lt;property id=&quot;20148&quot; value=&quot;5&quot;/&gt;&lt;property id=&quot;20300&quot; value=&quot;Slide 13 - &amp;quot;Product Details&amp;quot;&quot;/&gt;&lt;property id=&quot;20307&quot; value=&quot;328&quot;/&gt;&lt;/object&gt;&lt;object type=&quot;3&quot; unique_id=&quot;10017&quot;&gt;&lt;property id=&quot;20148&quot; value=&quot;5&quot;/&gt;&lt;property id=&quot;20300&quot; value=&quot;Slide 14 - &amp;quot;HR Hotline&amp;quot;&quot;/&gt;&lt;property id=&quot;20307&quot; value=&quot;315&quot;/&gt;&lt;/object&gt;&lt;object type=&quot;3&quot; unique_id=&quot;10018&quot;&gt;&lt;property id=&quot;20148&quot; value=&quot;5&quot;/&gt;&lt;property id=&quot;20300&quot; value=&quot;Slide 15 - &amp;quot;HR Answers&amp;quot;&quot;/&gt;&lt;property id=&quot;20307&quot; value=&quot;308&quot;/&gt;&lt;/object&gt;&lt;object type=&quot;3&quot; unique_id=&quot;10020&quot;&gt;&lt;property id=&quot;20148&quot; value=&quot;5&quot;/&gt;&lt;property id=&quot;20300&quot; value=&quot;Slide 16 - &amp;quot;HR Reference&amp;quot;&quot;/&gt;&lt;property id=&quot;20307&quot; value=&quot;311&quot;/&gt;&lt;/object&gt;&lt;object type=&quot;3&quot; unique_id=&quot;10021&quot;&gt;&lt;property id=&quot;20148&quot; value=&quot;5&quot;/&gt;&lt;property id=&quot;20300&quot; value=&quot;Slide 17 - &amp;quot;HR Training&amp;quot;&quot;/&gt;&lt;property id=&quot;20307&quot; value=&quot;316&quot;/&gt;&lt;/object&gt;&lt;object type=&quot;3&quot; unique_id=&quot;10023&quot;&gt;&lt;property id=&quot;20148&quot; value=&quot;5&quot;/&gt;&lt;property id=&quot;20300&quot; value=&quot;Slide 19 - &amp;quot;I just place these here if need to use&amp;quot;&quot;/&gt;&lt;property id=&quot;20307&quot; value=&quot;333&quot;/&gt;&lt;/object&gt;&lt;object type=&quot;3&quot; unique_id=&quot;10024&quot;&gt;&lt;property id=&quot;20148&quot; value=&quot;5&quot;/&gt;&lt;property id=&quot;20300&quot; value=&quot;Slide 18 - &amp;quot;Thank you&amp;quot;&quot;/&gt;&lt;property id=&quot;20307&quot; value=&quot;331&quot;/&gt;&lt;/object&gt;&lt;object type=&quot;3&quot; unique_id=&quot;10442&quot;&gt;&lt;property id=&quot;20148&quot; value=&quot;5&quot;/&gt;&lt;property id=&quot;20300&quot; value=&quot;Slide 3 - &amp;quot;Where can they get straight answers?&amp;quot;&quot;/&gt;&lt;property id=&quot;20307&quot; value=&quot;33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1_VizualPoint">
  <a:themeElements>
    <a:clrScheme name="ThinkH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36D73"/>
      </a:accent1>
      <a:accent2>
        <a:srgbClr val="163E73"/>
      </a:accent2>
      <a:accent3>
        <a:srgbClr val="466C8C"/>
      </a:accent3>
      <a:accent4>
        <a:srgbClr val="D9AE96"/>
      </a:accent4>
      <a:accent5>
        <a:srgbClr val="8E8E95"/>
      </a:accent5>
      <a:accent6>
        <a:srgbClr val="A6401B"/>
      </a:accent6>
      <a:hlink>
        <a:srgbClr val="466C8C"/>
      </a:hlink>
      <a:folHlink>
        <a:srgbClr val="163E7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28265</TotalTime>
  <Words>691</Words>
  <Application>Microsoft Office PowerPoint</Application>
  <PresentationFormat>On-screen Show (4:3)</PresentationFormat>
  <Paragraphs>221</Paragraphs>
  <Slides>14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1_VizualPoint</vt:lpstr>
      <vt:lpstr>          Introducing:  ThinkHR Live </vt:lpstr>
      <vt:lpstr>Guidance for your CLIENTS with HR Matters</vt:lpstr>
      <vt:lpstr>Helping your AGENCY</vt:lpstr>
      <vt:lpstr>Help when needed, Self-reliance, Education</vt:lpstr>
      <vt:lpstr>HR Hotline</vt:lpstr>
      <vt:lpstr>HR Library</vt:lpstr>
      <vt:lpstr>Staff Training</vt:lpstr>
      <vt:lpstr>Easy access to ThinkHR</vt:lpstr>
      <vt:lpstr>Branded ThinkHR Live portal</vt:lpstr>
      <vt:lpstr>Detailed Reporting &amp; Utilization</vt:lpstr>
      <vt:lpstr>Always Communicating your Brand</vt:lpstr>
      <vt:lpstr>Selling the ThinkHR Value Proposition</vt:lpstr>
      <vt:lpstr>“Best Practices” – keep ThinkHR in front of your customers with the tools we provide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Resources Support Partnership</dc:title>
  <dc:creator>Joy Justus</dc:creator>
  <cp:lastModifiedBy>JoyJustus</cp:lastModifiedBy>
  <cp:revision>1084</cp:revision>
  <dcterms:created xsi:type="dcterms:W3CDTF">2011-06-09T15:53:24Z</dcterms:created>
  <dcterms:modified xsi:type="dcterms:W3CDTF">2013-04-18T15:51:38Z</dcterms:modified>
</cp:coreProperties>
</file>